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oleObject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74" r:id="rId2"/>
  </p:sldMasterIdLst>
  <p:notesMasterIdLst>
    <p:notesMasterId r:id="rId32"/>
  </p:notesMasterIdLst>
  <p:handoutMasterIdLst>
    <p:handoutMasterId r:id="rId33"/>
  </p:handoutMasterIdLst>
  <p:sldIdLst>
    <p:sldId id="269" r:id="rId3"/>
    <p:sldId id="447" r:id="rId4"/>
    <p:sldId id="448" r:id="rId5"/>
    <p:sldId id="450" r:id="rId6"/>
    <p:sldId id="452" r:id="rId7"/>
    <p:sldId id="451" r:id="rId8"/>
    <p:sldId id="453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54" r:id="rId18"/>
    <p:sldId id="455" r:id="rId19"/>
    <p:sldId id="456" r:id="rId20"/>
    <p:sldId id="464" r:id="rId21"/>
    <p:sldId id="465" r:id="rId22"/>
    <p:sldId id="466" r:id="rId23"/>
    <p:sldId id="467" r:id="rId24"/>
    <p:sldId id="468" r:id="rId25"/>
    <p:sldId id="469" r:id="rId26"/>
    <p:sldId id="463" r:id="rId27"/>
    <p:sldId id="470" r:id="rId28"/>
    <p:sldId id="471" r:id="rId29"/>
    <p:sldId id="472" r:id="rId30"/>
    <p:sldId id="473" r:id="rId3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24B8"/>
    <a:srgbClr val="650767"/>
    <a:srgbClr val="00CC06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0" autoAdjust="0"/>
    <p:restoredTop sz="85080" autoAdjust="0"/>
  </p:normalViewPr>
  <p:slideViewPr>
    <p:cSldViewPr snapToGrid="0">
      <p:cViewPr varScale="1">
        <p:scale>
          <a:sx n="81" d="100"/>
          <a:sy n="81" d="100"/>
        </p:scale>
        <p:origin x="17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4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5F567952-1C07-4670-9052-CC0A48364281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52E97AAC-867A-455D-81E7-A7D04CDAF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7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19FE052C-998B-4B08-8852-445E80429695}" type="datetimeFigureOut">
              <a:rPr lang="en-US" smtClean="0"/>
              <a:pPr/>
              <a:t>12/15/17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47" tIns="48324" rIns="96647" bIns="483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C2CD6EC-C0D4-46F8-B0D1-9A2D7EFD51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Furby</a:t>
            </a:r>
            <a:r>
              <a:rPr lang="en-US" dirty="0" smtClean="0"/>
              <a:t> has</a:t>
            </a:r>
            <a:r>
              <a:rPr lang="en-US" baseline="0" dirty="0" smtClean="0"/>
              <a:t> a more powerful CPU then original mars lander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CD6EC-C0D4-46F8-B0D1-9A2D7EFD51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30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874" indent="-28572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2883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036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189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F64632C-43A4-FA44-84C5-F09DD72456BB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874" indent="-28572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2883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036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189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D4AD49-E3CB-FA4F-BDA5-981125C5DBCA}" type="slidenum">
              <a:rPr lang="en-US" sz="1200">
                <a:solidFill>
                  <a:prstClr val="black"/>
                </a:solidFill>
              </a:rPr>
              <a:pPr/>
              <a:t>19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874" indent="-28572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2883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036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189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FC2D1C5-29B1-5E4E-B542-42DB7EECEA3D}" type="slidenum">
              <a:rPr lang="en-US" sz="1200">
                <a:solidFill>
                  <a:prstClr val="black"/>
                </a:solidFill>
              </a:rPr>
              <a:pPr/>
              <a:t>20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874" indent="-28572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2883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036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189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784DAFF-65F3-A941-BD9E-D0CC779DE1A4}" type="slidenum">
              <a:rPr lang="en-US" sz="1200">
                <a:solidFill>
                  <a:prstClr val="black"/>
                </a:solidFill>
              </a:rPr>
              <a:pPr/>
              <a:t>21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874" indent="-28572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2883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036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189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1D022B4-835A-934A-9C86-C9483645AB96}" type="slidenum">
              <a:rPr lang="en-US" sz="1200">
                <a:solidFill>
                  <a:prstClr val="black"/>
                </a:solidFill>
              </a:rPr>
              <a:pPr/>
              <a:t>22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874" indent="-28572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2883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036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189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C022702-F52B-FC47-98ED-2C4BFBAD131A}" type="slidenum">
              <a:rPr lang="en-US" sz="1200">
                <a:solidFill>
                  <a:prstClr val="black"/>
                </a:solidFill>
              </a:rPr>
              <a:pPr/>
              <a:t>23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874" indent="-28572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2883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036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189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C022702-F52B-FC47-98ED-2C4BFBAD131A}" type="slidenum">
              <a:rPr lang="en-US" sz="1200">
                <a:solidFill>
                  <a:prstClr val="black"/>
                </a:solidFill>
              </a:rPr>
              <a:pPr/>
              <a:t>24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874" indent="-28572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2883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036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189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FB90487-2373-554A-BDF4-6E8D545050ED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342F55-3D6A-DD41-80FE-3D81429CB753}" type="slidenum">
              <a:rPr lang="en-US" sz="1300"/>
              <a:pPr/>
              <a:t>8</a:t>
            </a:fld>
            <a:endParaRPr lang="en-US" sz="13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2338"/>
            <a:ext cx="4262438" cy="31972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01" tIns="43000" rIns="86001" bIns="43000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BC4D057-50C1-1446-9E0C-EE44ED58412D}" type="slidenum">
              <a:rPr lang="en-US" sz="1300"/>
              <a:pPr/>
              <a:t>9</a:t>
            </a:fld>
            <a:endParaRPr lang="en-US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2338"/>
            <a:ext cx="4262438" cy="3197225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01" tIns="43000" rIns="86001" bIns="43000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47FEA71-9D5B-5744-AEE2-87862F1CF3F5}" type="slidenum">
              <a:rPr lang="en-US" sz="1300"/>
              <a:pPr/>
              <a:t>10</a:t>
            </a:fld>
            <a:endParaRPr lang="en-US" sz="13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2338"/>
            <a:ext cx="4262438" cy="3197225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01" tIns="43000" rIns="86001" bIns="43000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197485A-5310-F446-B68F-E25D7BD5AB93}" type="slidenum">
              <a:rPr lang="en-US" sz="1300"/>
              <a:pPr/>
              <a:t>11</a:t>
            </a:fld>
            <a:endParaRPr lang="en-US" sz="13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2338"/>
            <a:ext cx="4262438" cy="3197225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01" tIns="43000" rIns="86001" bIns="43000"/>
          <a:lstStyle/>
          <a:p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As transistors get smaller, their power density</a:t>
            </a:r>
            <a:r>
              <a:rPr lang="en-US" baseline="0" dirty="0" smtClean="0">
                <a:latin typeface="Times New Roman" charset="0"/>
                <a:ea typeface="ＭＳ Ｐゴシック" charset="0"/>
                <a:cs typeface="ＭＳ Ｐゴシック" charset="0"/>
              </a:rPr>
              <a:t> stays the same, so the power use stays in proportion to area</a:t>
            </a:r>
            <a:r>
              <a:rPr lang="is-IS" baseline="0" dirty="0" smtClean="0">
                <a:latin typeface="Times New Roman" charset="0"/>
                <a:ea typeface="ＭＳ Ｐゴシック" charset="0"/>
                <a:cs typeface="ＭＳ Ｐゴシック" charset="0"/>
              </a:rPr>
              <a:t>…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03FA736-9287-6044-AB34-BAF9E633CF6B}" type="slidenum">
              <a:rPr lang="en-US" sz="1300"/>
              <a:pPr/>
              <a:t>12</a:t>
            </a:fld>
            <a:endParaRPr lang="en-US" sz="13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2338"/>
            <a:ext cx="4262438" cy="319722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01" tIns="43000" rIns="86001" bIns="43000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8361157-B2EE-2E49-88E4-456899710696}" type="slidenum">
              <a:rPr lang="en-US" sz="1300"/>
              <a:pPr/>
              <a:t>13</a:t>
            </a:fld>
            <a:endParaRPr lang="en-US" sz="13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2338"/>
            <a:ext cx="4262438" cy="3197225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01" tIns="43000" rIns="86001" bIns="43000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6788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0412A12-2ABE-1F47-9046-31B9466FA5CA}" type="slidenum">
              <a:rPr lang="en-US" sz="1300"/>
              <a:pPr/>
              <a:t>14</a:t>
            </a:fld>
            <a:endParaRPr lang="en-US" sz="13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2338"/>
            <a:ext cx="4262438" cy="3197225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01" tIns="43000" rIns="86001" bIns="43000"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So if we look at the computing spectrum today, each of the classes exist simultaneously.  In a room we can put 100s of teraflops and many petabytes of computing.  </a:t>
            </a:r>
          </a:p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Our productivity, document preparation, and personal information management fits in our pocket and a new class is emerging that will provide a means of streaming information to and from the physical world like we have never seen before.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874" indent="-28572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2883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036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189" indent="-228576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F64632C-43A4-FA44-84C5-F09DD72456BB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14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49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37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62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7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accent5"/>
                </a:solidFill>
                <a:latin typeface="Arial"/>
              </a:defRPr>
            </a:lvl1pPr>
            <a:lvl2pPr>
              <a:buFont typeface="Wingdings" charset="2"/>
              <a:buChar char="§"/>
              <a:defRPr sz="2000">
                <a:solidFill>
                  <a:schemeClr val="accent2">
                    <a:lumMod val="50000"/>
                  </a:schemeClr>
                </a:solidFill>
                <a:latin typeface="Arial"/>
              </a:defRPr>
            </a:lvl2pPr>
            <a:lvl3pPr>
              <a:buFont typeface="Wingdings" charset="2"/>
              <a:buChar char="§"/>
              <a:defRPr sz="1800">
                <a:solidFill>
                  <a:schemeClr val="accent2">
                    <a:lumMod val="75000"/>
                  </a:schemeClr>
                </a:solidFill>
                <a:latin typeface="Arial"/>
              </a:defRPr>
            </a:lvl3pPr>
            <a:lvl4pPr>
              <a:buFont typeface="Wingdings" charset="2"/>
              <a:buChar char="§"/>
              <a:defRPr sz="16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50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89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73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45814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9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14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73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5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edit Master title style</a:t>
            </a:r>
            <a:endParaRPr lang="en-US" dirty="0"/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8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23845" y="63904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377534" y="11545"/>
            <a:ext cx="2078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Embedded Real-Time Systems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3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57" r:id="rId9"/>
    <p:sldLayoutId id="2147483662" r:id="rId10"/>
    <p:sldLayoutId id="2147483649" r:id="rId11"/>
    <p:sldLayoutId id="2147483660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srgbClr val="FFFFFF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F5551B27-49BC-4291-80C6-707CDCF1D651}" type="slidenum">
              <a:rPr lang="en-US" sz="1000" b="1" smtClean="0">
                <a:solidFill>
                  <a:srgbClr val="000000"/>
                </a:solidFill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4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7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jpeg"/><Relationship Id="rId12" Type="http://schemas.openxmlformats.org/officeDocument/2006/relationships/image" Target="../media/image56.png"/><Relationship Id="rId13" Type="http://schemas.openxmlformats.org/officeDocument/2006/relationships/image" Target="../media/image57.jpeg"/><Relationship Id="rId14" Type="http://schemas.openxmlformats.org/officeDocument/2006/relationships/image" Target="../media/image58.png"/><Relationship Id="rId15" Type="http://schemas.openxmlformats.org/officeDocument/2006/relationships/image" Target="../media/image59.jpeg"/><Relationship Id="rId16" Type="http://schemas.openxmlformats.org/officeDocument/2006/relationships/image" Target="../media/image60.png"/><Relationship Id="rId17" Type="http://schemas.openxmlformats.org/officeDocument/2006/relationships/image" Target="../media/image61.jpeg"/><Relationship Id="rId18" Type="http://schemas.openxmlformats.org/officeDocument/2006/relationships/image" Target="../media/image6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50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9.png"/><Relationship Id="rId7" Type="http://schemas.openxmlformats.org/officeDocument/2006/relationships/image" Target="../media/image51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jpeg"/><Relationship Id="rId10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2" y="465731"/>
            <a:ext cx="8533751" cy="1199031"/>
          </a:xfrm>
        </p:spPr>
        <p:txBody>
          <a:bodyPr/>
          <a:lstStyle/>
          <a:p>
            <a:r>
              <a:rPr lang="en-US" sz="2400" b="1" dirty="0" smtClean="0"/>
              <a:t>18-349: Introduction to Embedded Real-Time Systems</a:t>
            </a:r>
            <a:br>
              <a:rPr lang="en-US" sz="2400" b="1" dirty="0" smtClean="0"/>
            </a:br>
            <a:r>
              <a:rPr lang="en-US" sz="2400" b="1" dirty="0" smtClean="0"/>
              <a:t>Lecture 1: Overview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84" y="1522965"/>
            <a:ext cx="4759749" cy="1549754"/>
          </a:xfrm>
        </p:spPr>
        <p:txBody>
          <a:bodyPr/>
          <a:lstStyle/>
          <a:p>
            <a:r>
              <a:rPr lang="en-US" sz="1800" b="1" dirty="0" smtClean="0">
                <a:solidFill>
                  <a:schemeClr val="accent5"/>
                </a:solidFill>
              </a:rPr>
              <a:t>Anthony Rowe</a:t>
            </a:r>
          </a:p>
          <a:p>
            <a:r>
              <a:rPr lang="en-US" sz="1800" dirty="0" smtClean="0">
                <a:solidFill>
                  <a:schemeClr val="accent5"/>
                </a:solidFill>
              </a:rPr>
              <a:t>Electrical and Computer Engineering</a:t>
            </a:r>
          </a:p>
          <a:p>
            <a:r>
              <a:rPr lang="en-US" sz="1800" dirty="0" smtClean="0">
                <a:solidFill>
                  <a:schemeClr val="accent5"/>
                </a:solidFill>
              </a:rPr>
              <a:t>Carnegie Mellon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6252" y="2416686"/>
            <a:ext cx="4397261" cy="1752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5DE004-26B1-6540-AF65-66106B01F209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10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rebuchet MS" charset="0"/>
                <a:ea typeface="ＭＳ Ｐゴシック" charset="0"/>
                <a:cs typeface="ＭＳ Ｐゴシック" charset="0"/>
              </a:rPr>
              <a:t>Hendy</a:t>
            </a:r>
            <a:r>
              <a:rPr lang="ja-JP" altLang="en-US" sz="2400" dirty="0">
                <a:latin typeface="Trebuchet MS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s </a:t>
            </a:r>
            <a:r>
              <a:rPr lang="ja-JP" altLang="en-US" sz="2400" dirty="0">
                <a:latin typeface="Trebuchet MS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Law</a:t>
            </a:r>
            <a:r>
              <a:rPr lang="ja-JP" altLang="en-US" sz="2400" dirty="0">
                <a:latin typeface="Trebuchet MS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:</a:t>
            </a:r>
            <a:b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</a:b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Pixels per dollar doubles annually</a:t>
            </a:r>
            <a:endParaRPr lang="en-US" sz="2400" dirty="0"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805488" y="6161088"/>
            <a:ext cx="324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1800">
                <a:solidFill>
                  <a:srgbClr val="000066"/>
                </a:solidFill>
                <a:latin typeface="Arial" charset="0"/>
              </a:rPr>
              <a:t>Credit: Barry Hendy/Wikipedia</a:t>
            </a:r>
          </a:p>
        </p:txBody>
      </p:sp>
      <p:pic>
        <p:nvPicPr>
          <p:cNvPr id="29700" name="Picture 5" descr="Hendys_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075" y="1193800"/>
            <a:ext cx="5915025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212975"/>
            <a:ext cx="7778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4038" y="1643063"/>
            <a:ext cx="11398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3763" y="2990850"/>
            <a:ext cx="9429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1725" y="3562350"/>
            <a:ext cx="74295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23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FF52045-B732-F84D-B3CD-47A5F4D36D63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11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latin typeface="Trebuchet MS" charset="0"/>
                <a:ea typeface="ＭＳ Ｐゴシック" charset="0"/>
                <a:cs typeface="ＭＳ Ｐゴシック" charset="0"/>
              </a:rPr>
              <a:t>Dennard</a:t>
            </a:r>
            <a:r>
              <a:rPr lang="en-US" sz="2400" dirty="0">
                <a:latin typeface="Trebuchet MS" charset="0"/>
                <a:ea typeface="ＭＳ Ｐゴシック" charset="0"/>
                <a:cs typeface="ＭＳ Ｐゴシック" charset="0"/>
              </a:rPr>
              <a:t> Scaling made transistors fast and low-power</a:t>
            </a: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:</a:t>
            </a:r>
            <a:b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</a:b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So everything got better!</a:t>
            </a:r>
            <a:endParaRPr lang="en-US" sz="2400" dirty="0"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17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273175"/>
            <a:ext cx="3879850" cy="497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6696" y="1689100"/>
            <a:ext cx="32258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733800"/>
            <a:ext cx="3365500" cy="1892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7829" y="834060"/>
            <a:ext cx="1355725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85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8B8E0B1-D798-C64A-B279-E8C65F939DF2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12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pic>
        <p:nvPicPr>
          <p:cNvPr id="3379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272" y="77856"/>
            <a:ext cx="8077200" cy="6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796" name="Text Box 12"/>
          <p:cNvSpPr txBox="1">
            <a:spLocks noChangeArrowheads="1"/>
          </p:cNvSpPr>
          <p:nvPr/>
        </p:nvSpPr>
        <p:spPr bwMode="auto">
          <a:xfrm>
            <a:off x="6715856" y="6627605"/>
            <a:ext cx="24281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66"/>
                </a:solidFill>
                <a:latin typeface="Arial" charset="0"/>
              </a:rPr>
              <a:t>Source: Joe Cross, DARPA MTO</a:t>
            </a:r>
          </a:p>
        </p:txBody>
      </p:sp>
    </p:spTree>
    <p:extLst>
      <p:ext uri="{BB962C8B-B14F-4D97-AF65-F5344CB8AC3E}">
        <p14:creationId xmlns:p14="http://schemas.microsoft.com/office/powerpoint/2010/main" val="254768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861B3F5-3D73-B64D-B8A3-50A3B1B7D301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13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pic>
        <p:nvPicPr>
          <p:cNvPr id="3584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22843"/>
            <a:ext cx="9202603" cy="603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1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B470914-D414-F947-AFD7-C1C57FA25684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14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Not so fast!  </a:t>
            </a:r>
            <a:r>
              <a:rPr lang="en-US" sz="2400" dirty="0">
                <a:latin typeface="Trebuchet MS" charset="0"/>
                <a:ea typeface="ＭＳ Ｐゴシック" charset="0"/>
                <a:cs typeface="ＭＳ Ｐゴシック" charset="0"/>
              </a:rPr>
              <a:t>Bell</a:t>
            </a:r>
            <a:r>
              <a:rPr lang="ja-JP" altLang="en-US" sz="2400" dirty="0">
                <a:latin typeface="Trebuchet MS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s Law of Computer Classes:</a:t>
            </a:r>
            <a:b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</a:b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A new computing class roughly every decade</a:t>
            </a:r>
            <a:endParaRPr lang="en-US" sz="2400" dirty="0"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>
            <a:off x="533400" y="4940300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743200" y="5016500"/>
            <a:ext cx="706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rgbClr val="000066"/>
                </a:solidFill>
                <a:latin typeface="Arial" charset="0"/>
              </a:rPr>
              <a:t>year</a:t>
            </a:r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 flipV="1">
            <a:off x="533400" y="901700"/>
            <a:ext cx="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 rot="-5400000">
            <a:off x="-1708150" y="2914650"/>
            <a:ext cx="3813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latin typeface="Arial" charset="0"/>
              </a:rPr>
              <a:t>log (people per computer)</a:t>
            </a:r>
          </a:p>
        </p:txBody>
      </p:sp>
      <p:pic>
        <p:nvPicPr>
          <p:cNvPr id="1370119" name="Picture 7" descr="whirlwind-computer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054100"/>
            <a:ext cx="1600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0120" name="Text Box 8"/>
          <p:cNvSpPr txBox="1">
            <a:spLocks noChangeArrowheads="1"/>
          </p:cNvSpPr>
          <p:nvPr/>
        </p:nvSpPr>
        <p:spPr bwMode="auto">
          <a:xfrm>
            <a:off x="6560143" y="3820602"/>
            <a:ext cx="258385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1" dirty="0" smtClean="0">
                <a:solidFill>
                  <a:schemeClr val="accent2"/>
                </a:solidFill>
                <a:latin typeface="Arial" charset="0"/>
              </a:rPr>
              <a:t>Streaming  information</a:t>
            </a:r>
            <a:endParaRPr lang="en-US" sz="1600" b="1" dirty="0">
              <a:solidFill>
                <a:schemeClr val="accent2"/>
              </a:solidFill>
              <a:latin typeface="Arial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Arial" charset="0"/>
              </a:rPr>
              <a:t>to/from physical </a:t>
            </a:r>
            <a:r>
              <a:rPr lang="en-US" sz="1600" b="1" dirty="0" smtClean="0">
                <a:solidFill>
                  <a:schemeClr val="accent2"/>
                </a:solidFill>
                <a:latin typeface="Arial" charset="0"/>
              </a:rPr>
              <a:t>world</a:t>
            </a:r>
            <a:endParaRPr lang="en-US" sz="1600" b="1" dirty="0">
              <a:solidFill>
                <a:schemeClr val="accent2"/>
              </a:solidFill>
              <a:latin typeface="Arial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505200" y="1460500"/>
            <a:ext cx="5302250" cy="1295400"/>
            <a:chOff x="2304" y="1248"/>
            <a:chExt cx="3340" cy="816"/>
          </a:xfrm>
        </p:grpSpPr>
        <p:graphicFrame>
          <p:nvGraphicFramePr>
            <p:cNvPr id="37930" name="Object 10"/>
            <p:cNvGraphicFramePr>
              <a:graphicFrameLocks noChangeAspect="1"/>
            </p:cNvGraphicFramePr>
            <p:nvPr/>
          </p:nvGraphicFramePr>
          <p:xfrm>
            <a:off x="2784" y="1296"/>
            <a:ext cx="1216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1" name="Image" r:id="rId5" imgW="5384127" imgH="1332863" progId="Photoshop.Image.6">
                    <p:embed/>
                  </p:oleObj>
                </mc:Choice>
                <mc:Fallback>
                  <p:oleObj name="Image" r:id="rId5" imgW="5384127" imgH="1332863" progId="Photoshop.Image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296"/>
                          <a:ext cx="1216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7931" name="Picture 11" descr="cray1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392"/>
              <a:ext cx="43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32" name="AutoShape 12"/>
            <p:cNvSpPr>
              <a:spLocks/>
            </p:cNvSpPr>
            <p:nvPr/>
          </p:nvSpPr>
          <p:spPr bwMode="auto">
            <a:xfrm>
              <a:off x="3936" y="1248"/>
              <a:ext cx="240" cy="816"/>
            </a:xfrm>
            <a:prstGeom prst="rightBrace">
              <a:avLst>
                <a:gd name="adj1" fmla="val 2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3" name="Text Box 13"/>
            <p:cNvSpPr txBox="1">
              <a:spLocks noChangeArrowheads="1"/>
            </p:cNvSpPr>
            <p:nvPr/>
          </p:nvSpPr>
          <p:spPr bwMode="auto">
            <a:xfrm>
              <a:off x="4224" y="1440"/>
              <a:ext cx="1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chemeClr val="hlink"/>
                  </a:solidFill>
                  <a:latin typeface="Arial" charset="0"/>
                </a:rPr>
                <a:t>Number Crunching</a:t>
              </a:r>
            </a:p>
            <a:p>
              <a:r>
                <a:rPr lang="en-US" sz="1800" b="1">
                  <a:solidFill>
                    <a:schemeClr val="hlink"/>
                  </a:solidFill>
                  <a:latin typeface="Arial" charset="0"/>
                </a:rPr>
                <a:t>Data Storage 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562600" y="2908300"/>
            <a:ext cx="2559050" cy="1219200"/>
            <a:chOff x="3600" y="2160"/>
            <a:chExt cx="1612" cy="768"/>
          </a:xfrm>
        </p:grpSpPr>
        <p:sp>
          <p:nvSpPr>
            <p:cNvPr id="37927" name="AutoShape 15"/>
            <p:cNvSpPr>
              <a:spLocks/>
            </p:cNvSpPr>
            <p:nvPr/>
          </p:nvSpPr>
          <p:spPr bwMode="auto">
            <a:xfrm>
              <a:off x="3984" y="2160"/>
              <a:ext cx="240" cy="768"/>
            </a:xfrm>
            <a:prstGeom prst="rightBrace">
              <a:avLst>
                <a:gd name="adj1" fmla="val 2666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8" name="Text Box 16"/>
            <p:cNvSpPr txBox="1">
              <a:spLocks noChangeArrowheads="1"/>
            </p:cNvSpPr>
            <p:nvPr/>
          </p:nvSpPr>
          <p:spPr bwMode="auto">
            <a:xfrm>
              <a:off x="4272" y="2208"/>
              <a:ext cx="9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chemeClr val="hlink"/>
                  </a:solidFill>
                  <a:latin typeface="Arial" charset="0"/>
                </a:rPr>
                <a:t>productivity</a:t>
              </a:r>
            </a:p>
            <a:p>
              <a:r>
                <a:rPr lang="en-US" sz="1800" b="1">
                  <a:solidFill>
                    <a:schemeClr val="hlink"/>
                  </a:solidFill>
                  <a:latin typeface="Arial" charset="0"/>
                </a:rPr>
                <a:t>interactive</a:t>
              </a:r>
            </a:p>
          </p:txBody>
        </p:sp>
        <p:pic>
          <p:nvPicPr>
            <p:cNvPr id="37929" name="Picture 17" descr="ws530cycle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2256"/>
              <a:ext cx="42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6096000" y="4406900"/>
            <a:ext cx="2603500" cy="1700213"/>
            <a:chOff x="3840" y="3072"/>
            <a:chExt cx="1640" cy="1071"/>
          </a:xfrm>
        </p:grpSpPr>
        <p:pic>
          <p:nvPicPr>
            <p:cNvPr id="37922" name="Picture 19" descr="dots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3072"/>
              <a:ext cx="240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23" name="Group 20"/>
            <p:cNvGrpSpPr>
              <a:grpSpLocks/>
            </p:cNvGrpSpPr>
            <p:nvPr/>
          </p:nvGrpSpPr>
          <p:grpSpPr bwMode="auto">
            <a:xfrm>
              <a:off x="3840" y="3072"/>
              <a:ext cx="1640" cy="1071"/>
              <a:chOff x="3840" y="3072"/>
              <a:chExt cx="1640" cy="1071"/>
            </a:xfrm>
          </p:grpSpPr>
          <p:pic>
            <p:nvPicPr>
              <p:cNvPr id="37924" name="Picture 21" descr="dot-close-up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4" y="3504"/>
                <a:ext cx="1256" cy="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25" name="Line 22"/>
              <p:cNvSpPr>
                <a:spLocks noChangeShapeType="1"/>
              </p:cNvSpPr>
              <p:nvPr/>
            </p:nvSpPr>
            <p:spPr bwMode="auto">
              <a:xfrm flipH="1" flipV="1">
                <a:off x="3840" y="3264"/>
                <a:ext cx="384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6" name="Line 23"/>
              <p:cNvSpPr>
                <a:spLocks noChangeShapeType="1"/>
              </p:cNvSpPr>
              <p:nvPr/>
            </p:nvSpPr>
            <p:spPr bwMode="auto">
              <a:xfrm flipH="1" flipV="1">
                <a:off x="4032" y="3072"/>
                <a:ext cx="1392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370136" name="Picture 24" descr="finger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288" y="5772150"/>
            <a:ext cx="1447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593725" y="1892300"/>
            <a:ext cx="2454275" cy="1011238"/>
            <a:chOff x="374" y="1488"/>
            <a:chExt cx="1546" cy="637"/>
          </a:xfrm>
        </p:grpSpPr>
        <p:pic>
          <p:nvPicPr>
            <p:cNvPr id="37920" name="Picture 26" descr="360-67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488"/>
              <a:ext cx="912" cy="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21" name="Text Box 27"/>
            <p:cNvSpPr txBox="1">
              <a:spLocks noChangeArrowheads="1"/>
            </p:cNvSpPr>
            <p:nvPr/>
          </p:nvSpPr>
          <p:spPr bwMode="auto">
            <a:xfrm>
              <a:off x="374" y="1831"/>
              <a:ext cx="67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latin typeface="Arial" charset="0"/>
                </a:rPr>
                <a:t>Mainframe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1371600" y="2501900"/>
            <a:ext cx="2189163" cy="914400"/>
            <a:chOff x="864" y="1872"/>
            <a:chExt cx="1379" cy="576"/>
          </a:xfrm>
        </p:grpSpPr>
        <p:pic>
          <p:nvPicPr>
            <p:cNvPr id="37918" name="Picture 29" descr="vax11-780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80" y="1872"/>
              <a:ext cx="56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9" name="Text Box 30"/>
            <p:cNvSpPr txBox="1">
              <a:spLocks noChangeArrowheads="1"/>
            </p:cNvSpPr>
            <p:nvPr/>
          </p:nvSpPr>
          <p:spPr bwMode="auto">
            <a:xfrm>
              <a:off x="864" y="2160"/>
              <a:ext cx="8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latin typeface="Arial" charset="0"/>
                </a:rPr>
                <a:t>Minicomputer</a:t>
              </a:r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2286000" y="3111500"/>
            <a:ext cx="2133600" cy="630238"/>
            <a:chOff x="1440" y="2256"/>
            <a:chExt cx="1344" cy="397"/>
          </a:xfrm>
        </p:grpSpPr>
        <p:pic>
          <p:nvPicPr>
            <p:cNvPr id="37916" name="Picture 32" descr="sun3+3d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2256"/>
              <a:ext cx="624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7" name="Text Box 33"/>
            <p:cNvSpPr txBox="1">
              <a:spLocks noChangeArrowheads="1"/>
            </p:cNvSpPr>
            <p:nvPr/>
          </p:nvSpPr>
          <p:spPr bwMode="auto">
            <a:xfrm>
              <a:off x="1440" y="2448"/>
              <a:ext cx="76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latin typeface="Arial" charset="0"/>
                </a:rPr>
                <a:t>Workstation</a:t>
              </a:r>
            </a:p>
          </p:txBody>
        </p:sp>
      </p:grpSp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3962400" y="3416300"/>
            <a:ext cx="974725" cy="609600"/>
            <a:chOff x="2496" y="2448"/>
            <a:chExt cx="614" cy="384"/>
          </a:xfrm>
        </p:grpSpPr>
        <p:pic>
          <p:nvPicPr>
            <p:cNvPr id="37914" name="Picture 35" descr="pcsm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2448"/>
              <a:ext cx="32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5" name="Text Box 36"/>
            <p:cNvSpPr txBox="1">
              <a:spLocks noChangeArrowheads="1"/>
            </p:cNvSpPr>
            <p:nvPr/>
          </p:nvSpPr>
          <p:spPr bwMode="auto">
            <a:xfrm>
              <a:off x="2496" y="2640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latin typeface="Arial" charset="0"/>
                </a:rPr>
                <a:t>PC</a:t>
              </a:r>
            </a:p>
          </p:txBody>
        </p:sp>
      </p:grpSp>
      <p:grpSp>
        <p:nvGrpSpPr>
          <p:cNvPr id="10" name="Group 37"/>
          <p:cNvGrpSpPr>
            <a:grpSpLocks/>
          </p:cNvGrpSpPr>
          <p:nvPr/>
        </p:nvGrpSpPr>
        <p:grpSpPr bwMode="auto">
          <a:xfrm>
            <a:off x="4343400" y="3721100"/>
            <a:ext cx="1257300" cy="647700"/>
            <a:chOff x="2688" y="2640"/>
            <a:chExt cx="792" cy="408"/>
          </a:xfrm>
        </p:grpSpPr>
        <p:pic>
          <p:nvPicPr>
            <p:cNvPr id="37912" name="Picture 38" descr="IBM_ThinkPad@ThinkPad_A_Series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2640"/>
              <a:ext cx="4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3" name="Text Box 39"/>
            <p:cNvSpPr txBox="1">
              <a:spLocks noChangeArrowheads="1"/>
            </p:cNvSpPr>
            <p:nvPr/>
          </p:nvSpPr>
          <p:spPr bwMode="auto">
            <a:xfrm>
              <a:off x="2688" y="2832"/>
              <a:ext cx="4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latin typeface="Arial" charset="0"/>
                </a:rPr>
                <a:t>Laptop</a:t>
              </a:r>
            </a:p>
          </p:txBody>
        </p: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4981575" y="4262438"/>
            <a:ext cx="957263" cy="381000"/>
            <a:chOff x="3045" y="2928"/>
            <a:chExt cx="603" cy="240"/>
          </a:xfrm>
        </p:grpSpPr>
        <p:pic>
          <p:nvPicPr>
            <p:cNvPr id="37910" name="Picture 41" descr="palm"/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928"/>
              <a:ext cx="1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1" name="Text Box 42"/>
            <p:cNvSpPr txBox="1">
              <a:spLocks noChangeArrowheads="1"/>
            </p:cNvSpPr>
            <p:nvPr/>
          </p:nvSpPr>
          <p:spPr bwMode="auto">
            <a:xfrm>
              <a:off x="3045" y="2976"/>
              <a:ext cx="4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400" b="1">
                  <a:latin typeface="Arial" charset="0"/>
                </a:rPr>
                <a:t>CPSD</a:t>
              </a:r>
            </a:p>
          </p:txBody>
        </p:sp>
      </p:grpSp>
      <p:sp>
        <p:nvSpPr>
          <p:cNvPr id="37907" name="Text Box 43"/>
          <p:cNvSpPr txBox="1">
            <a:spLocks noChangeArrowheads="1"/>
          </p:cNvSpPr>
          <p:nvPr/>
        </p:nvSpPr>
        <p:spPr bwMode="auto">
          <a:xfrm>
            <a:off x="0" y="5251338"/>
            <a:ext cx="65834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ja-JP" altLang="en-US" sz="1800" b="1" i="1" dirty="0"/>
              <a:t>“</a:t>
            </a:r>
            <a:r>
              <a:rPr lang="en-US" altLang="ja-JP" sz="1800" b="1" i="1" dirty="0"/>
              <a:t>Roughly every decade a new, lower priced computer class forms based on a new programming platform, network, and interface resulting in new usage and the establishment of a new industry.</a:t>
            </a:r>
            <a:r>
              <a:rPr lang="ja-JP" altLang="en-US" sz="1800" b="1" i="1" dirty="0"/>
              <a:t>”</a:t>
            </a:r>
            <a:r>
              <a:rPr lang="en-US" altLang="ja-JP" sz="1800" b="1" i="1" dirty="0"/>
              <a:t> </a:t>
            </a:r>
            <a:endParaRPr lang="en-US" sz="1800" b="1" i="1" dirty="0"/>
          </a:p>
        </p:txBody>
      </p:sp>
      <p:sp>
        <p:nvSpPr>
          <p:cNvPr id="37908" name="Text Box 45"/>
          <p:cNvSpPr txBox="1">
            <a:spLocks noChangeArrowheads="1"/>
          </p:cNvSpPr>
          <p:nvPr/>
        </p:nvSpPr>
        <p:spPr bwMode="auto">
          <a:xfrm>
            <a:off x="2866421" y="6383810"/>
            <a:ext cx="31460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solidFill>
                  <a:srgbClr val="000066"/>
                </a:solidFill>
                <a:latin typeface="Arial" charset="0"/>
              </a:rPr>
              <a:t>Credit: D</a:t>
            </a:r>
            <a:r>
              <a:rPr lang="en-US" sz="1800" dirty="0">
                <a:solidFill>
                  <a:srgbClr val="000066"/>
                </a:solidFill>
                <a:latin typeface="Arial" charset="0"/>
              </a:rPr>
              <a:t>. Culler</a:t>
            </a:r>
          </a:p>
        </p:txBody>
      </p:sp>
      <p:pic>
        <p:nvPicPr>
          <p:cNvPr id="37909" name="Picture 4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0089" y="46604"/>
            <a:ext cx="124777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56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7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7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012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Multi-core embedded with </a:t>
            </a:r>
            <a:r>
              <a:rPr lang="en-US" dirty="0" err="1" smtClean="0"/>
              <a:t>SoC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Better, cheaper, lower power sensors</a:t>
            </a:r>
          </a:p>
          <a:p>
            <a:endParaRPr lang="en-US" dirty="0" smtClean="0"/>
          </a:p>
          <a:p>
            <a:r>
              <a:rPr lang="en-US" dirty="0" smtClean="0"/>
              <a:t>Better communication</a:t>
            </a:r>
          </a:p>
          <a:p>
            <a:pPr lvl="1"/>
            <a:r>
              <a:rPr lang="en-US" dirty="0" smtClean="0"/>
              <a:t>Bluetooth Low-Energy</a:t>
            </a:r>
          </a:p>
          <a:p>
            <a:pPr lvl="1"/>
            <a:r>
              <a:rPr lang="en-US" dirty="0" smtClean="0"/>
              <a:t>802.15.4</a:t>
            </a:r>
          </a:p>
          <a:p>
            <a:pPr lvl="1"/>
            <a:r>
              <a:rPr lang="en-US" dirty="0" smtClean="0"/>
              <a:t>802.11 AC</a:t>
            </a:r>
          </a:p>
          <a:p>
            <a:pPr lvl="1"/>
            <a:endParaRPr lang="en-US" dirty="0"/>
          </a:p>
          <a:p>
            <a:r>
              <a:rPr lang="en-US" dirty="0" smtClean="0"/>
              <a:t>Energy Harvesting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9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42" y="3054735"/>
            <a:ext cx="8229600" cy="534327"/>
          </a:xfrm>
        </p:spPr>
        <p:txBody>
          <a:bodyPr/>
          <a:lstStyle/>
          <a:p>
            <a:pPr algn="ctr"/>
            <a:r>
              <a:rPr lang="en-US" dirty="0" smtClean="0"/>
              <a:t>Why is embedded different?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188290"/>
            <a:ext cx="7592093" cy="762000"/>
          </a:xfrm>
        </p:spPr>
        <p:txBody>
          <a:bodyPr/>
          <a:lstStyle/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Typical Embedded System </a:t>
            </a:r>
            <a: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Challenges (1-2)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latin typeface="+mj-lt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96875" y="1143000"/>
            <a:ext cx="7896225" cy="497205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+mn-lt"/>
              </a:rPr>
              <a:t>Small Size, Low Weight </a:t>
            </a:r>
          </a:p>
          <a:p>
            <a:pPr lvl="1" eaLnBrk="1" hangingPunct="1"/>
            <a:r>
              <a:rPr lang="en-US" sz="2000" dirty="0">
                <a:latin typeface="+mn-lt"/>
              </a:rPr>
              <a:t>Hand­held electronics </a:t>
            </a:r>
          </a:p>
          <a:p>
            <a:pPr lvl="1" eaLnBrk="1" hangingPunct="1"/>
            <a:r>
              <a:rPr lang="en-US" sz="2000" dirty="0">
                <a:latin typeface="+mn-lt"/>
              </a:rPr>
              <a:t>Transportation applications ­­ weight costs money </a:t>
            </a:r>
          </a:p>
          <a:p>
            <a:pPr eaLnBrk="1" hangingPunct="1"/>
            <a:r>
              <a:rPr lang="en-US" sz="2000" dirty="0">
                <a:latin typeface="+mn-lt"/>
              </a:rPr>
              <a:t>Low Power </a:t>
            </a:r>
          </a:p>
          <a:p>
            <a:pPr lvl="1" eaLnBrk="1" hangingPunct="1"/>
            <a:r>
              <a:rPr lang="en-US" sz="2000" dirty="0">
                <a:latin typeface="+mn-lt"/>
              </a:rPr>
              <a:t>Battery power for 8+ hours (laptops often last only 2 hours) </a:t>
            </a:r>
          </a:p>
          <a:p>
            <a:pPr lvl="1" eaLnBrk="1" hangingPunct="1"/>
            <a:r>
              <a:rPr lang="en-US" sz="2000" dirty="0">
                <a:latin typeface="+mn-lt"/>
              </a:rPr>
              <a:t>Limited cooling may limit power even if AC power available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98" r="17799"/>
          <a:stretch/>
        </p:blipFill>
        <p:spPr>
          <a:xfrm>
            <a:off x="152400" y="3733800"/>
            <a:ext cx="2422525" cy="2534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745" y="3683000"/>
            <a:ext cx="2908300" cy="279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4419600"/>
            <a:ext cx="3581400" cy="15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176085"/>
            <a:ext cx="8524193" cy="762000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Typical Embedded System Challenges </a:t>
            </a:r>
            <a: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 (2-2)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latin typeface="+mn-lt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96875" y="1143000"/>
            <a:ext cx="7896225" cy="497205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+mn-lt"/>
              </a:rPr>
              <a:t>Harsh </a:t>
            </a:r>
            <a:r>
              <a:rPr lang="en-US" sz="2000" dirty="0">
                <a:latin typeface="+mn-lt"/>
              </a:rPr>
              <a:t>environment </a:t>
            </a:r>
          </a:p>
          <a:p>
            <a:pPr lvl="1" eaLnBrk="1" hangingPunct="1"/>
            <a:r>
              <a:rPr lang="en-US" sz="2000" dirty="0">
                <a:latin typeface="+mn-lt"/>
              </a:rPr>
              <a:t>Heat, vibration, shock </a:t>
            </a:r>
          </a:p>
          <a:p>
            <a:pPr lvl="1" eaLnBrk="1" hangingPunct="1"/>
            <a:r>
              <a:rPr lang="en-US" sz="2000" dirty="0">
                <a:latin typeface="+mn-lt"/>
              </a:rPr>
              <a:t>Power fluctuations, RF interference, lightning </a:t>
            </a:r>
          </a:p>
          <a:p>
            <a:pPr lvl="1" eaLnBrk="1" hangingPunct="1"/>
            <a:r>
              <a:rPr lang="en-US" sz="2000" dirty="0">
                <a:latin typeface="+mn-lt"/>
              </a:rPr>
              <a:t>Water, corrosion, physical abuse </a:t>
            </a:r>
          </a:p>
          <a:p>
            <a:pPr eaLnBrk="1" hangingPunct="1"/>
            <a:r>
              <a:rPr lang="en-US" sz="2000" dirty="0" smtClean="0">
                <a:latin typeface="+mn-lt"/>
              </a:rPr>
              <a:t>Safety-critical </a:t>
            </a:r>
            <a:r>
              <a:rPr lang="en-US" sz="2000" dirty="0">
                <a:latin typeface="+mn-lt"/>
              </a:rPr>
              <a:t>operation </a:t>
            </a:r>
          </a:p>
          <a:p>
            <a:pPr lvl="1" eaLnBrk="1" hangingPunct="1"/>
            <a:r>
              <a:rPr lang="en-US" sz="2000" dirty="0">
                <a:latin typeface="+mn-lt"/>
              </a:rPr>
              <a:t>Must function correctly </a:t>
            </a:r>
          </a:p>
          <a:p>
            <a:pPr lvl="1" eaLnBrk="1" hangingPunct="1"/>
            <a:r>
              <a:rPr lang="en-US" sz="2000" dirty="0">
                <a:latin typeface="+mn-lt"/>
              </a:rPr>
              <a:t>Must not function incorrectly </a:t>
            </a:r>
          </a:p>
          <a:p>
            <a:pPr eaLnBrk="1" hangingPunct="1"/>
            <a:r>
              <a:rPr lang="en-US" sz="2000" dirty="0">
                <a:latin typeface="+mn-lt"/>
              </a:rPr>
              <a:t>Extreme cost sensitivity </a:t>
            </a:r>
          </a:p>
          <a:p>
            <a:pPr lvl="1" eaLnBrk="1" hangingPunct="1"/>
            <a:r>
              <a:rPr lang="en-US" sz="2000" dirty="0">
                <a:latin typeface="+mn-lt"/>
              </a:rPr>
              <a:t>$.05 adds up over 1,000,000 units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223"/>
          <a:stretch/>
        </p:blipFill>
        <p:spPr>
          <a:xfrm>
            <a:off x="762000" y="4570971"/>
            <a:ext cx="5181600" cy="1632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825713"/>
            <a:ext cx="24384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9144000" cy="685800"/>
          </a:xfrm>
        </p:spPr>
        <p:txBody>
          <a:bodyPr/>
          <a:lstStyle/>
          <a:p>
            <a:pPr eaLnBrk="1" hangingPunct="1"/>
            <a:r>
              <a:rPr lang="en-US" sz="3200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CPU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: An All­ Too ­Common View of Computing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+mj-lt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+mj-lt"/>
              </a:rPr>
              <a:t>Measured </a:t>
            </a:r>
            <a:r>
              <a:rPr lang="en-US" sz="2000" dirty="0" smtClean="0">
                <a:latin typeface="+mj-lt"/>
              </a:rPr>
              <a:t>by: </a:t>
            </a:r>
            <a:r>
              <a:rPr lang="en-US" sz="2000" dirty="0" smtClean="0">
                <a:latin typeface="+mn-lt"/>
              </a:rPr>
              <a:t>Performance</a:t>
            </a:r>
            <a:r>
              <a:rPr lang="en-US" sz="2000" dirty="0" smtClean="0">
                <a:latin typeface="Times New Roman" charset="0"/>
              </a:rPr>
              <a:t> </a:t>
            </a:r>
            <a:endParaRPr lang="en-US" sz="2000" dirty="0">
              <a:latin typeface="Times New Roman" charset="0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109913" y="3443288"/>
            <a:ext cx="1317625" cy="6064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latin typeface="Arial Narrow" pitchFamily="34" charset="0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356870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42" y="3054735"/>
            <a:ext cx="8229600" cy="534327"/>
          </a:xfrm>
        </p:spPr>
        <p:txBody>
          <a:bodyPr/>
          <a:lstStyle/>
          <a:p>
            <a:pPr algn="ctr"/>
            <a:r>
              <a:rPr lang="en-US" dirty="0" smtClean="0"/>
              <a:t>What is an embedded system?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35678"/>
            <a:ext cx="9144000" cy="762000"/>
          </a:xfrm>
        </p:spPr>
        <p:txBody>
          <a:bodyPr/>
          <a:lstStyle/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An Advanced Computer Engineer's View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+mn-lt"/>
              </a:rPr>
              <a:t>Measured by: Performance </a:t>
            </a:r>
          </a:p>
          <a:p>
            <a:pPr lvl="2" eaLnBrk="1" hangingPunct="1"/>
            <a:r>
              <a:rPr lang="en-US" dirty="0">
                <a:latin typeface="+mn-lt"/>
              </a:rPr>
              <a:t>Compilers matter too... </a:t>
            </a:r>
          </a:p>
          <a:p>
            <a:pPr lvl="1" eaLnBrk="1" hangingPunct="1"/>
            <a:endParaRPr lang="en-US" dirty="0">
              <a:latin typeface="+mn-lt"/>
            </a:endParaRPr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3109913" y="3443288"/>
            <a:ext cx="1317625" cy="6064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latin typeface="Arial Narrow" pitchFamily="34" charset="0"/>
              </a:rPr>
              <a:t>CPU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00400" y="2667000"/>
            <a:ext cx="2697163" cy="762000"/>
            <a:chOff x="3200400" y="2667000"/>
            <a:chExt cx="2697163" cy="762000"/>
          </a:xfrm>
        </p:grpSpPr>
        <p:sp>
          <p:nvSpPr>
            <p:cNvPr id="141316" name="Line 4"/>
            <p:cNvSpPr>
              <a:spLocks noChangeShapeType="1"/>
            </p:cNvSpPr>
            <p:nvPr/>
          </p:nvSpPr>
          <p:spPr bwMode="auto">
            <a:xfrm rot="5400000" flipV="1">
              <a:off x="4533900" y="27051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1318" name="Rectangle 6"/>
            <p:cNvSpPr>
              <a:spLocks noChangeArrowheads="1"/>
            </p:cNvSpPr>
            <p:nvPr/>
          </p:nvSpPr>
          <p:spPr bwMode="auto">
            <a:xfrm>
              <a:off x="3200400" y="2667000"/>
              <a:ext cx="1173163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 Narrow" pitchFamily="34" charset="0"/>
                </a:rPr>
                <a:t>Cache</a:t>
              </a:r>
              <a:endParaRPr lang="en-US" sz="24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1319" name="Rectangle 7"/>
            <p:cNvSpPr>
              <a:spLocks noChangeArrowheads="1"/>
            </p:cNvSpPr>
            <p:nvPr/>
          </p:nvSpPr>
          <p:spPr bwMode="auto">
            <a:xfrm>
              <a:off x="4724400" y="266700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 Narrow" pitchFamily="34" charset="0"/>
                </a:rPr>
                <a:t>Memory</a:t>
              </a: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1320" name="Line 8"/>
            <p:cNvSpPr>
              <a:spLocks noChangeShapeType="1"/>
            </p:cNvSpPr>
            <p:nvPr/>
          </p:nvSpPr>
          <p:spPr bwMode="auto">
            <a:xfrm flipV="1">
              <a:off x="3810000" y="30480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2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>
                <a:ea typeface="+mj-ea"/>
              </a:rPr>
              <a:t>An Enlightened Computer Engineer's </a:t>
            </a:r>
            <a:r>
              <a:rPr lang="en-US" sz="3200" dirty="0" smtClean="0">
                <a:ea typeface="+mj-ea"/>
              </a:rPr>
              <a:t>View </a:t>
            </a:r>
            <a:endParaRPr lang="en-US" dirty="0">
              <a:ea typeface="+mj-ea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Measured by: Performance, Cost </a:t>
            </a:r>
          </a:p>
          <a:p>
            <a:pPr lvl="2" eaLnBrk="1" hangingPunct="1"/>
            <a:r>
              <a:rPr lang="en-US" dirty="0">
                <a:latin typeface="+mn-lt"/>
              </a:rPr>
              <a:t>Compilers &amp; OS matter </a:t>
            </a: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 rot="5400000" flipV="1">
            <a:off x="4548188" y="27670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124200" y="3505200"/>
            <a:ext cx="1317625" cy="6064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3214688" y="2728913"/>
            <a:ext cx="1173162" cy="387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Cache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4738688" y="2728913"/>
            <a:ext cx="1173162" cy="38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Memory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 flipV="1">
            <a:off x="3824288" y="31099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19600" y="3581400"/>
            <a:ext cx="1554163" cy="387350"/>
            <a:chOff x="4419600" y="3581400"/>
            <a:chExt cx="1554163" cy="387350"/>
          </a:xfrm>
        </p:grpSpPr>
        <p:sp>
          <p:nvSpPr>
            <p:cNvPr id="143369" name="Line 9"/>
            <p:cNvSpPr>
              <a:spLocks noChangeShapeType="1"/>
            </p:cNvSpPr>
            <p:nvPr/>
          </p:nvSpPr>
          <p:spPr bwMode="auto">
            <a:xfrm rot="5400000" flipV="1">
              <a:off x="4610100" y="36195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3370" name="Rectangle 10"/>
            <p:cNvSpPr>
              <a:spLocks noChangeArrowheads="1"/>
            </p:cNvSpPr>
            <p:nvPr/>
          </p:nvSpPr>
          <p:spPr bwMode="auto">
            <a:xfrm>
              <a:off x="4800600" y="358140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 Narrow" pitchFamily="34" charset="0"/>
                </a:rPr>
                <a:t>I/O</a:t>
              </a: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23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0" y="2590800"/>
            <a:ext cx="3962400" cy="1676400"/>
            <a:chOff x="1828800" y="2590800"/>
            <a:chExt cx="3962400" cy="1676400"/>
          </a:xfrm>
        </p:grpSpPr>
        <p:sp>
          <p:nvSpPr>
            <p:cNvPr id="145410" name="Rectangle 2"/>
            <p:cNvSpPr>
              <a:spLocks noChangeArrowheads="1"/>
            </p:cNvSpPr>
            <p:nvPr/>
          </p:nvSpPr>
          <p:spPr bwMode="auto">
            <a:xfrm>
              <a:off x="1828800" y="2590800"/>
              <a:ext cx="3962400" cy="16764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5428" name="Text Box 20"/>
            <p:cNvSpPr txBox="1">
              <a:spLocks noChangeArrowheads="1"/>
            </p:cNvSpPr>
            <p:nvPr/>
          </p:nvSpPr>
          <p:spPr bwMode="auto">
            <a:xfrm>
              <a:off x="1828800" y="3048000"/>
              <a:ext cx="16882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dirty="0">
                  <a:solidFill>
                    <a:srgbClr val="000000"/>
                  </a:solidFill>
                  <a:latin typeface="Calibri"/>
                </a:rPr>
                <a:t>Microcontroller</a:t>
              </a:r>
              <a:endParaRPr lang="en-US" b="1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45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An Embedded Computer Designer's View 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219200"/>
            <a:ext cx="8518525" cy="497205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+mj-lt"/>
              </a:rPr>
              <a:t>Measured by: Cost, I/O connections, Memory Size, Performance </a:t>
            </a:r>
          </a:p>
          <a:p>
            <a:pPr lvl="1" eaLnBrk="1" hangingPunct="1"/>
            <a:endParaRPr lang="en-US" dirty="0">
              <a:latin typeface="+mj-lt"/>
            </a:endParaRP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rot="10800000" flipV="1">
            <a:off x="3810000" y="2362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3124200" y="3505200"/>
            <a:ext cx="1317625" cy="6064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214688" y="2728913"/>
            <a:ext cx="1173162" cy="387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Cache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3276600" y="1981200"/>
            <a:ext cx="1173163" cy="38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Memory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 flipV="1">
            <a:off x="3824288" y="31099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rot="10800000" flipV="1">
            <a:off x="4267200" y="4114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4038600" y="4495800"/>
            <a:ext cx="1173163" cy="38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I/O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14600" y="4114800"/>
            <a:ext cx="1173163" cy="768350"/>
            <a:chOff x="2514600" y="4114800"/>
            <a:chExt cx="1173163" cy="768350"/>
          </a:xfrm>
        </p:grpSpPr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 rot="10800000" flipV="1">
              <a:off x="3429000" y="41148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5421" name="Rectangle 13"/>
            <p:cNvSpPr>
              <a:spLocks noChangeArrowheads="1"/>
            </p:cNvSpPr>
            <p:nvPr/>
          </p:nvSpPr>
          <p:spPr bwMode="auto">
            <a:xfrm>
              <a:off x="2514600" y="449580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 Narrow" pitchFamily="34" charset="0"/>
                </a:rPr>
                <a:t>MMI</a:t>
              </a: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19600" y="3581400"/>
            <a:ext cx="1524000" cy="387350"/>
            <a:chOff x="4419600" y="3581400"/>
            <a:chExt cx="1524000" cy="387350"/>
          </a:xfrm>
        </p:grpSpPr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 rot="5400000" flipV="1">
              <a:off x="4610100" y="36195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5423" name="Rectangle 15"/>
            <p:cNvSpPr>
              <a:spLocks noChangeArrowheads="1"/>
            </p:cNvSpPr>
            <p:nvPr/>
          </p:nvSpPr>
          <p:spPr bwMode="auto">
            <a:xfrm>
              <a:off x="4800600" y="3581400"/>
              <a:ext cx="762000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 Narrow" pitchFamily="34" charset="0"/>
                </a:rPr>
                <a:t>D/A</a:t>
              </a: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 rot="5400000" flipV="1">
              <a:off x="5753100" y="36195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600200" y="3581400"/>
            <a:ext cx="1524000" cy="387350"/>
            <a:chOff x="1600200" y="3581400"/>
            <a:chExt cx="1524000" cy="387350"/>
          </a:xfrm>
        </p:grpSpPr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 rot="5400000" flipV="1">
              <a:off x="2933700" y="36195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5425" name="Rectangle 17"/>
            <p:cNvSpPr>
              <a:spLocks noChangeArrowheads="1"/>
            </p:cNvSpPr>
            <p:nvPr/>
          </p:nvSpPr>
          <p:spPr bwMode="auto">
            <a:xfrm>
              <a:off x="1981200" y="3581400"/>
              <a:ext cx="762000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 Narrow" pitchFamily="34" charset="0"/>
                </a:rPr>
                <a:t>A/D</a:t>
              </a: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 rot="5400000" flipV="1">
              <a:off x="1790700" y="36195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00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482182" cy="762000"/>
          </a:xfrm>
        </p:spPr>
        <p:txBody>
          <a:bodyPr/>
          <a:lstStyle/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An Embedded </a:t>
            </a:r>
            <a: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Application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Designer's View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96875" y="1295400"/>
            <a:ext cx="7896225" cy="497205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+mn-lt"/>
              </a:rPr>
              <a:t>Measured by: </a:t>
            </a:r>
            <a:r>
              <a:rPr lang="en-US" sz="2000" dirty="0" smtClean="0">
                <a:latin typeface="+mn-lt"/>
              </a:rPr>
              <a:t> Cost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Time­to­market</a:t>
            </a:r>
            <a:r>
              <a:rPr lang="en-US" sz="2000" dirty="0">
                <a:latin typeface="+mn-lt"/>
              </a:rPr>
              <a:t>, Cost, Functionality, Cost &amp; Cost.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438400" y="2584450"/>
            <a:ext cx="3962400" cy="1676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 rot="10800000" flipV="1">
            <a:off x="4419600" y="235585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3733800" y="3498850"/>
            <a:ext cx="1317625" cy="6064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3824288" y="2722563"/>
            <a:ext cx="1173162" cy="387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Cache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3886200" y="1974850"/>
            <a:ext cx="1173163" cy="38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Memory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4433888" y="31035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rot="10800000" flipV="1">
            <a:off x="4876800" y="410845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4419600" y="4489450"/>
            <a:ext cx="1173163" cy="38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I/O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rot="10800000" flipV="1">
            <a:off x="4038600" y="410845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3124200" y="4489450"/>
            <a:ext cx="1173163" cy="38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MMI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rot="5400000" flipV="1">
            <a:off x="5219700" y="361315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410200" y="3575050"/>
            <a:ext cx="762000" cy="38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D/A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rot="5400000" flipV="1">
            <a:off x="3543300" y="361315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2590800" y="3575050"/>
            <a:ext cx="762000" cy="38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 Narrow" pitchFamily="34" charset="0"/>
              </a:rPr>
              <a:t>A/D</a:t>
            </a: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2438400" y="3055938"/>
            <a:ext cx="174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Microcontroller</a:t>
            </a:r>
            <a:endParaRPr lang="en-US" b="1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66800" y="3575050"/>
            <a:ext cx="6659563" cy="463550"/>
            <a:chOff x="1066800" y="3575050"/>
            <a:chExt cx="6659563" cy="463550"/>
          </a:xfrm>
        </p:grpSpPr>
        <p:sp>
          <p:nvSpPr>
            <p:cNvPr id="147474" name="Line 18"/>
            <p:cNvSpPr>
              <a:spLocks noChangeShapeType="1"/>
            </p:cNvSpPr>
            <p:nvPr/>
          </p:nvSpPr>
          <p:spPr bwMode="auto">
            <a:xfrm rot="5400000" flipV="1">
              <a:off x="63627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75" name="Line 19"/>
            <p:cNvSpPr>
              <a:spLocks noChangeShapeType="1"/>
            </p:cNvSpPr>
            <p:nvPr/>
          </p:nvSpPr>
          <p:spPr bwMode="auto">
            <a:xfrm rot="5400000" flipV="1">
              <a:off x="24003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77" name="Rectangle 21"/>
            <p:cNvSpPr>
              <a:spLocks noChangeArrowheads="1"/>
            </p:cNvSpPr>
            <p:nvPr/>
          </p:nvSpPr>
          <p:spPr bwMode="auto">
            <a:xfrm>
              <a:off x="1066800" y="3575050"/>
              <a:ext cx="1173163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 Narrow" pitchFamily="34" charset="0"/>
                </a:rPr>
                <a:t>Sensors</a:t>
              </a: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78" name="Rectangle 22"/>
            <p:cNvSpPr>
              <a:spLocks noChangeArrowheads="1"/>
            </p:cNvSpPr>
            <p:nvPr/>
          </p:nvSpPr>
          <p:spPr bwMode="auto">
            <a:xfrm>
              <a:off x="6553200" y="3651250"/>
              <a:ext cx="1173163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 Narrow" pitchFamily="34" charset="0"/>
                </a:rPr>
                <a:t>Actuator</a:t>
              </a: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76400" y="4108450"/>
            <a:ext cx="2057400" cy="838200"/>
            <a:chOff x="1676400" y="4108450"/>
            <a:chExt cx="2057400" cy="838200"/>
          </a:xfrm>
        </p:grpSpPr>
        <p:sp>
          <p:nvSpPr>
            <p:cNvPr id="147480" name="Rectangle 24"/>
            <p:cNvSpPr>
              <a:spLocks noChangeArrowheads="1"/>
            </p:cNvSpPr>
            <p:nvPr/>
          </p:nvSpPr>
          <p:spPr bwMode="auto">
            <a:xfrm>
              <a:off x="1676400" y="4413250"/>
              <a:ext cx="1325563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Arial Narrow" pitchFamily="34" charset="0"/>
                </a:rPr>
                <a:t>Diagnostic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Arial Narrow" pitchFamily="34" charset="0"/>
                </a:rPr>
                <a:t>tools</a:t>
              </a:r>
              <a:endParaRPr lang="en-US" sz="24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1" name="Line 25"/>
            <p:cNvSpPr>
              <a:spLocks noChangeShapeType="1"/>
            </p:cNvSpPr>
            <p:nvPr/>
          </p:nvSpPr>
          <p:spPr bwMode="auto">
            <a:xfrm rot="10800000" flipV="1">
              <a:off x="2971800" y="4108450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29200" y="4108450"/>
            <a:ext cx="2209800" cy="838200"/>
            <a:chOff x="5029200" y="4108450"/>
            <a:chExt cx="2209800" cy="838200"/>
          </a:xfrm>
        </p:grpSpPr>
        <p:sp>
          <p:nvSpPr>
            <p:cNvPr id="147479" name="Rectangle 23"/>
            <p:cNvSpPr>
              <a:spLocks noChangeArrowheads="1"/>
            </p:cNvSpPr>
            <p:nvPr/>
          </p:nvSpPr>
          <p:spPr bwMode="auto">
            <a:xfrm>
              <a:off x="5715000" y="4413250"/>
              <a:ext cx="1524000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 Narrow" pitchFamily="34" charset="0"/>
                </a:rPr>
                <a:t>Auxiliary Systems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 Narrow" pitchFamily="34" charset="0"/>
                </a:rPr>
                <a:t>(power, cooling)</a:t>
              </a:r>
              <a:endParaRPr lang="en-US" sz="2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2" name="Line 26"/>
            <p:cNvSpPr>
              <a:spLocks noChangeShapeType="1"/>
            </p:cNvSpPr>
            <p:nvPr/>
          </p:nvSpPr>
          <p:spPr bwMode="auto">
            <a:xfrm rot="10800000" flipH="1" flipV="1">
              <a:off x="5029200" y="4108450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0600" y="3956050"/>
            <a:ext cx="6832600" cy="2520950"/>
            <a:chOff x="990600" y="3956050"/>
            <a:chExt cx="6832600" cy="2520950"/>
          </a:xfrm>
        </p:grpSpPr>
        <p:sp>
          <p:nvSpPr>
            <p:cNvPr id="147483" name="Freeform 27"/>
            <p:cNvSpPr>
              <a:spLocks/>
            </p:cNvSpPr>
            <p:nvPr/>
          </p:nvSpPr>
          <p:spPr bwMode="auto">
            <a:xfrm>
              <a:off x="4953000" y="4032250"/>
              <a:ext cx="2870200" cy="2286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4" name="Freeform 28"/>
            <p:cNvSpPr>
              <a:spLocks/>
            </p:cNvSpPr>
            <p:nvPr/>
          </p:nvSpPr>
          <p:spPr bwMode="auto">
            <a:xfrm flipH="1">
              <a:off x="990600" y="3956050"/>
              <a:ext cx="2565400" cy="2286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00006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5" name="Rectangle 29"/>
            <p:cNvSpPr>
              <a:spLocks noChangeArrowheads="1"/>
            </p:cNvSpPr>
            <p:nvPr/>
          </p:nvSpPr>
          <p:spPr bwMode="auto">
            <a:xfrm>
              <a:off x="3505200" y="6013450"/>
              <a:ext cx="1401763" cy="4635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 Narrow" pitchFamily="34" charset="0"/>
                </a:rPr>
                <a:t>External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 Narrow" pitchFamily="34" charset="0"/>
                </a:rPr>
                <a:t>Environment</a:t>
              </a: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19200" y="3956050"/>
            <a:ext cx="6400800" cy="1835150"/>
            <a:chOff x="1219200" y="3956050"/>
            <a:chExt cx="6400800" cy="1835150"/>
          </a:xfrm>
        </p:grpSpPr>
        <p:sp>
          <p:nvSpPr>
            <p:cNvPr id="147486" name="Freeform 30"/>
            <p:cNvSpPr>
              <a:spLocks/>
            </p:cNvSpPr>
            <p:nvPr/>
          </p:nvSpPr>
          <p:spPr bwMode="auto">
            <a:xfrm>
              <a:off x="4953000" y="4008438"/>
              <a:ext cx="2667000" cy="1547812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7" name="Freeform 31"/>
            <p:cNvSpPr>
              <a:spLocks/>
            </p:cNvSpPr>
            <p:nvPr/>
          </p:nvSpPr>
          <p:spPr bwMode="auto">
            <a:xfrm flipH="1">
              <a:off x="1219200" y="3956050"/>
              <a:ext cx="2057400" cy="1524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8" name="Rectangle 32"/>
            <p:cNvSpPr>
              <a:spLocks noChangeArrowheads="1"/>
            </p:cNvSpPr>
            <p:nvPr/>
          </p:nvSpPr>
          <p:spPr bwMode="auto">
            <a:xfrm>
              <a:off x="3276600" y="5251450"/>
              <a:ext cx="1828800" cy="539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 Narrow" pitchFamily="34" charset="0"/>
                </a:rPr>
                <a:t>Electro-mechanical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 Narrow" pitchFamily="34" charset="0"/>
                </a:rPr>
                <a:t>backup and safety</a:t>
              </a:r>
              <a:endParaRPr lang="en-US" sz="2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8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482182" cy="762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Modern Embedded Systems View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latin typeface="+mj-lt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96875" y="1295400"/>
            <a:ext cx="7896225" cy="497205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+mn-lt"/>
              </a:rPr>
              <a:t>Measured by: </a:t>
            </a:r>
            <a:r>
              <a:rPr lang="en-US" sz="2000" dirty="0" smtClean="0">
                <a:latin typeface="+mn-lt"/>
              </a:rPr>
              <a:t> Does it actually work? (and all of the other stuff)</a:t>
            </a:r>
            <a:endParaRPr lang="en-US" sz="2000" dirty="0">
              <a:latin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9504" y="4307306"/>
            <a:ext cx="3505200" cy="2309653"/>
            <a:chOff x="990600" y="1974850"/>
            <a:chExt cx="6832600" cy="4502150"/>
          </a:xfrm>
        </p:grpSpPr>
        <p:sp>
          <p:nvSpPr>
            <p:cNvPr id="11268" name="Rectangle 4"/>
            <p:cNvSpPr>
              <a:spLocks noChangeArrowheads="1"/>
            </p:cNvSpPr>
            <p:nvPr/>
          </p:nvSpPr>
          <p:spPr bwMode="auto">
            <a:xfrm>
              <a:off x="2438400" y="2584450"/>
              <a:ext cx="3962400" cy="16764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269" name="Line 5"/>
            <p:cNvSpPr>
              <a:spLocks noChangeShapeType="1"/>
            </p:cNvSpPr>
            <p:nvPr/>
          </p:nvSpPr>
          <p:spPr bwMode="auto">
            <a:xfrm rot="10800000" flipV="1">
              <a:off x="4419600" y="23558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>
              <a:off x="3733800" y="3498850"/>
              <a:ext cx="1317625" cy="60642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FFFFFF"/>
                  </a:solidFill>
                  <a:latin typeface="Arial Narrow" pitchFamily="34" charset="0"/>
                </a:rPr>
                <a:t>CPU</a:t>
              </a:r>
            </a:p>
          </p:txBody>
        </p:sp>
        <p:sp>
          <p:nvSpPr>
            <p:cNvPr id="11271" name="Rectangle 7"/>
            <p:cNvSpPr>
              <a:spLocks noChangeArrowheads="1"/>
            </p:cNvSpPr>
            <p:nvPr/>
          </p:nvSpPr>
          <p:spPr bwMode="auto">
            <a:xfrm>
              <a:off x="3824288" y="2722563"/>
              <a:ext cx="1173162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Cache</a:t>
              </a:r>
            </a:p>
          </p:txBody>
        </p:sp>
        <p:sp>
          <p:nvSpPr>
            <p:cNvPr id="11272" name="Rectangle 8"/>
            <p:cNvSpPr>
              <a:spLocks noChangeArrowheads="1"/>
            </p:cNvSpPr>
            <p:nvPr/>
          </p:nvSpPr>
          <p:spPr bwMode="auto">
            <a:xfrm>
              <a:off x="3886200" y="197485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Memory</a:t>
              </a:r>
            </a:p>
          </p:txBody>
        </p:sp>
        <p:sp>
          <p:nvSpPr>
            <p:cNvPr id="11273" name="Line 9"/>
            <p:cNvSpPr>
              <a:spLocks noChangeShapeType="1"/>
            </p:cNvSpPr>
            <p:nvPr/>
          </p:nvSpPr>
          <p:spPr bwMode="auto">
            <a:xfrm flipV="1">
              <a:off x="4433888" y="310356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 rot="10800000" flipV="1">
              <a:off x="4876800" y="41084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4419600" y="448945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I/O</a:t>
              </a:r>
            </a:p>
          </p:txBody>
        </p:sp>
        <p:sp>
          <p:nvSpPr>
            <p:cNvPr id="11276" name="Line 12"/>
            <p:cNvSpPr>
              <a:spLocks noChangeShapeType="1"/>
            </p:cNvSpPr>
            <p:nvPr/>
          </p:nvSpPr>
          <p:spPr bwMode="auto">
            <a:xfrm rot="10800000" flipV="1">
              <a:off x="4038600" y="41084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277" name="Rectangle 13"/>
            <p:cNvSpPr>
              <a:spLocks noChangeArrowheads="1"/>
            </p:cNvSpPr>
            <p:nvPr/>
          </p:nvSpPr>
          <p:spPr bwMode="auto">
            <a:xfrm>
              <a:off x="3124200" y="448945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MMI</a:t>
              </a:r>
            </a:p>
          </p:txBody>
        </p:sp>
        <p:sp>
          <p:nvSpPr>
            <p:cNvPr id="11278" name="Line 14"/>
            <p:cNvSpPr>
              <a:spLocks noChangeShapeType="1"/>
            </p:cNvSpPr>
            <p:nvPr/>
          </p:nvSpPr>
          <p:spPr bwMode="auto">
            <a:xfrm rot="5400000" flipV="1">
              <a:off x="52197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279" name="Rectangle 15"/>
            <p:cNvSpPr>
              <a:spLocks noChangeArrowheads="1"/>
            </p:cNvSpPr>
            <p:nvPr/>
          </p:nvSpPr>
          <p:spPr bwMode="auto">
            <a:xfrm>
              <a:off x="5410200" y="3575050"/>
              <a:ext cx="762000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D/A</a:t>
              </a:r>
            </a:p>
          </p:txBody>
        </p:sp>
        <p:sp>
          <p:nvSpPr>
            <p:cNvPr id="11280" name="Line 16"/>
            <p:cNvSpPr>
              <a:spLocks noChangeShapeType="1"/>
            </p:cNvSpPr>
            <p:nvPr/>
          </p:nvSpPr>
          <p:spPr bwMode="auto">
            <a:xfrm rot="5400000" flipV="1">
              <a:off x="35433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281" name="Rectangle 17"/>
            <p:cNvSpPr>
              <a:spLocks noChangeArrowheads="1"/>
            </p:cNvSpPr>
            <p:nvPr/>
          </p:nvSpPr>
          <p:spPr bwMode="auto">
            <a:xfrm>
              <a:off x="2590800" y="3575050"/>
              <a:ext cx="762000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A/D</a:t>
              </a:r>
            </a:p>
          </p:txBody>
        </p:sp>
        <p:sp>
          <p:nvSpPr>
            <p:cNvPr id="147474" name="Line 18"/>
            <p:cNvSpPr>
              <a:spLocks noChangeShapeType="1"/>
            </p:cNvSpPr>
            <p:nvPr/>
          </p:nvSpPr>
          <p:spPr bwMode="auto">
            <a:xfrm rot="5400000" flipV="1">
              <a:off x="63627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75" name="Line 19"/>
            <p:cNvSpPr>
              <a:spLocks noChangeShapeType="1"/>
            </p:cNvSpPr>
            <p:nvPr/>
          </p:nvSpPr>
          <p:spPr bwMode="auto">
            <a:xfrm rot="5400000" flipV="1">
              <a:off x="24003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284" name="Text Box 20"/>
            <p:cNvSpPr txBox="1">
              <a:spLocks noChangeArrowheads="1"/>
            </p:cNvSpPr>
            <p:nvPr/>
          </p:nvSpPr>
          <p:spPr bwMode="auto">
            <a:xfrm>
              <a:off x="2438401" y="3055938"/>
              <a:ext cx="2053647" cy="47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</a:rPr>
                <a:t>Microcontroller</a:t>
              </a:r>
            </a:p>
          </p:txBody>
        </p:sp>
        <p:sp>
          <p:nvSpPr>
            <p:cNvPr id="147477" name="Rectangle 21"/>
            <p:cNvSpPr>
              <a:spLocks noChangeArrowheads="1"/>
            </p:cNvSpPr>
            <p:nvPr/>
          </p:nvSpPr>
          <p:spPr bwMode="auto">
            <a:xfrm>
              <a:off x="1066800" y="3575050"/>
              <a:ext cx="1173163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Sensors</a:t>
              </a:r>
            </a:p>
          </p:txBody>
        </p:sp>
        <p:sp>
          <p:nvSpPr>
            <p:cNvPr id="147478" name="Rectangle 22"/>
            <p:cNvSpPr>
              <a:spLocks noChangeArrowheads="1"/>
            </p:cNvSpPr>
            <p:nvPr/>
          </p:nvSpPr>
          <p:spPr bwMode="auto">
            <a:xfrm>
              <a:off x="6553200" y="3651250"/>
              <a:ext cx="1173163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Actuator</a:t>
              </a:r>
            </a:p>
          </p:txBody>
        </p:sp>
        <p:sp>
          <p:nvSpPr>
            <p:cNvPr id="147479" name="Rectangle 23"/>
            <p:cNvSpPr>
              <a:spLocks noChangeArrowheads="1"/>
            </p:cNvSpPr>
            <p:nvPr/>
          </p:nvSpPr>
          <p:spPr bwMode="auto">
            <a:xfrm>
              <a:off x="5715000" y="4413250"/>
              <a:ext cx="1524000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Auxiliary Systems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(power, cooling)</a:t>
              </a:r>
            </a:p>
          </p:txBody>
        </p:sp>
        <p:sp>
          <p:nvSpPr>
            <p:cNvPr id="147480" name="Rectangle 24"/>
            <p:cNvSpPr>
              <a:spLocks noChangeArrowheads="1"/>
            </p:cNvSpPr>
            <p:nvPr/>
          </p:nvSpPr>
          <p:spPr bwMode="auto">
            <a:xfrm>
              <a:off x="1676400" y="4413250"/>
              <a:ext cx="1325563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Diagnostic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tools</a:t>
              </a:r>
            </a:p>
          </p:txBody>
        </p:sp>
        <p:sp>
          <p:nvSpPr>
            <p:cNvPr id="147481" name="Line 25"/>
            <p:cNvSpPr>
              <a:spLocks noChangeShapeType="1"/>
            </p:cNvSpPr>
            <p:nvPr/>
          </p:nvSpPr>
          <p:spPr bwMode="auto">
            <a:xfrm rot="10800000" flipV="1">
              <a:off x="2971800" y="4108450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2" name="Line 26"/>
            <p:cNvSpPr>
              <a:spLocks noChangeShapeType="1"/>
            </p:cNvSpPr>
            <p:nvPr/>
          </p:nvSpPr>
          <p:spPr bwMode="auto">
            <a:xfrm rot="10800000" flipH="1" flipV="1">
              <a:off x="5029200" y="4108450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3" name="Freeform 27"/>
            <p:cNvSpPr>
              <a:spLocks/>
            </p:cNvSpPr>
            <p:nvPr/>
          </p:nvSpPr>
          <p:spPr bwMode="auto">
            <a:xfrm>
              <a:off x="4953000" y="4032250"/>
              <a:ext cx="2870200" cy="2286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4" name="Freeform 28"/>
            <p:cNvSpPr>
              <a:spLocks/>
            </p:cNvSpPr>
            <p:nvPr/>
          </p:nvSpPr>
          <p:spPr bwMode="auto">
            <a:xfrm flipH="1">
              <a:off x="990600" y="3956050"/>
              <a:ext cx="2565400" cy="2286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00006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5" name="Rectangle 29"/>
            <p:cNvSpPr>
              <a:spLocks noChangeArrowheads="1"/>
            </p:cNvSpPr>
            <p:nvPr/>
          </p:nvSpPr>
          <p:spPr bwMode="auto">
            <a:xfrm>
              <a:off x="3505200" y="6013450"/>
              <a:ext cx="1401763" cy="4635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</a:rPr>
                <a:t>External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</a:rPr>
                <a:t>Environment</a:t>
              </a:r>
            </a:p>
          </p:txBody>
        </p:sp>
        <p:sp>
          <p:nvSpPr>
            <p:cNvPr id="147486" name="Freeform 30"/>
            <p:cNvSpPr>
              <a:spLocks/>
            </p:cNvSpPr>
            <p:nvPr/>
          </p:nvSpPr>
          <p:spPr bwMode="auto">
            <a:xfrm>
              <a:off x="4953000" y="4008438"/>
              <a:ext cx="2667000" cy="1547812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7" name="Freeform 31"/>
            <p:cNvSpPr>
              <a:spLocks/>
            </p:cNvSpPr>
            <p:nvPr/>
          </p:nvSpPr>
          <p:spPr bwMode="auto">
            <a:xfrm flipH="1">
              <a:off x="1219200" y="3956050"/>
              <a:ext cx="2057400" cy="1524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47488" name="Rectangle 32"/>
            <p:cNvSpPr>
              <a:spLocks noChangeArrowheads="1"/>
            </p:cNvSpPr>
            <p:nvPr/>
          </p:nvSpPr>
          <p:spPr bwMode="auto">
            <a:xfrm>
              <a:off x="3276600" y="5251450"/>
              <a:ext cx="1828800" cy="539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Electro-mechanical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backup and safety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953000" y="4433591"/>
            <a:ext cx="3505200" cy="2309653"/>
            <a:chOff x="990600" y="1974850"/>
            <a:chExt cx="6832600" cy="4502150"/>
          </a:xfrm>
        </p:grpSpPr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2438400" y="2584450"/>
              <a:ext cx="3962400" cy="16764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 rot="10800000" flipV="1">
              <a:off x="4419600" y="23558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3733800" y="3498850"/>
              <a:ext cx="1317625" cy="60642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FFFFFF"/>
                  </a:solidFill>
                  <a:latin typeface="Arial Narrow" pitchFamily="34" charset="0"/>
                </a:rPr>
                <a:t>CPU</a:t>
              </a: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3824288" y="2722563"/>
              <a:ext cx="1173162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Cache</a:t>
              </a:r>
            </a:p>
          </p:txBody>
        </p:sp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3886200" y="197485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Memory</a:t>
              </a:r>
            </a:p>
          </p:txBody>
        </p:sp>
        <p:sp>
          <p:nvSpPr>
            <p:cNvPr id="40" name="Line 9"/>
            <p:cNvSpPr>
              <a:spLocks noChangeShapeType="1"/>
            </p:cNvSpPr>
            <p:nvPr/>
          </p:nvSpPr>
          <p:spPr bwMode="auto">
            <a:xfrm flipV="1">
              <a:off x="4433888" y="310356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1" name="Line 10"/>
            <p:cNvSpPr>
              <a:spLocks noChangeShapeType="1"/>
            </p:cNvSpPr>
            <p:nvPr/>
          </p:nvSpPr>
          <p:spPr bwMode="auto">
            <a:xfrm rot="10800000" flipV="1">
              <a:off x="4876800" y="41084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4419600" y="448945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I/O</a:t>
              </a:r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 rot="10800000" flipV="1">
              <a:off x="4038600" y="41084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4" name="Rectangle 13"/>
            <p:cNvSpPr>
              <a:spLocks noChangeArrowheads="1"/>
            </p:cNvSpPr>
            <p:nvPr/>
          </p:nvSpPr>
          <p:spPr bwMode="auto">
            <a:xfrm>
              <a:off x="3124200" y="448945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MMI</a:t>
              </a:r>
            </a:p>
          </p:txBody>
        </p:sp>
        <p:sp>
          <p:nvSpPr>
            <p:cNvPr id="45" name="Line 14"/>
            <p:cNvSpPr>
              <a:spLocks noChangeShapeType="1"/>
            </p:cNvSpPr>
            <p:nvPr/>
          </p:nvSpPr>
          <p:spPr bwMode="auto">
            <a:xfrm rot="5400000" flipV="1">
              <a:off x="52197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6" name="Rectangle 15"/>
            <p:cNvSpPr>
              <a:spLocks noChangeArrowheads="1"/>
            </p:cNvSpPr>
            <p:nvPr/>
          </p:nvSpPr>
          <p:spPr bwMode="auto">
            <a:xfrm>
              <a:off x="5410200" y="3575050"/>
              <a:ext cx="762000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D/A</a:t>
              </a:r>
            </a:p>
          </p:txBody>
        </p:sp>
        <p:sp>
          <p:nvSpPr>
            <p:cNvPr id="47" name="Line 16"/>
            <p:cNvSpPr>
              <a:spLocks noChangeShapeType="1"/>
            </p:cNvSpPr>
            <p:nvPr/>
          </p:nvSpPr>
          <p:spPr bwMode="auto">
            <a:xfrm rot="5400000" flipV="1">
              <a:off x="35433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8" name="Rectangle 17"/>
            <p:cNvSpPr>
              <a:spLocks noChangeArrowheads="1"/>
            </p:cNvSpPr>
            <p:nvPr/>
          </p:nvSpPr>
          <p:spPr bwMode="auto">
            <a:xfrm>
              <a:off x="2590800" y="3575050"/>
              <a:ext cx="762000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A/D</a:t>
              </a:r>
            </a:p>
          </p:txBody>
        </p:sp>
        <p:sp>
          <p:nvSpPr>
            <p:cNvPr id="49" name="Line 18"/>
            <p:cNvSpPr>
              <a:spLocks noChangeShapeType="1"/>
            </p:cNvSpPr>
            <p:nvPr/>
          </p:nvSpPr>
          <p:spPr bwMode="auto">
            <a:xfrm rot="5400000" flipV="1">
              <a:off x="63627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50" name="Line 19"/>
            <p:cNvSpPr>
              <a:spLocks noChangeShapeType="1"/>
            </p:cNvSpPr>
            <p:nvPr/>
          </p:nvSpPr>
          <p:spPr bwMode="auto">
            <a:xfrm rot="5400000" flipV="1">
              <a:off x="24003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438401" y="3055938"/>
              <a:ext cx="2053647" cy="47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</a:rPr>
                <a:t>Microcontroller</a:t>
              </a:r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>
              <a:off x="1066800" y="3575050"/>
              <a:ext cx="1173163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Sensors</a:t>
              </a:r>
            </a:p>
          </p:txBody>
        </p:sp>
        <p:sp>
          <p:nvSpPr>
            <p:cNvPr id="53" name="Rectangle 22"/>
            <p:cNvSpPr>
              <a:spLocks noChangeArrowheads="1"/>
            </p:cNvSpPr>
            <p:nvPr/>
          </p:nvSpPr>
          <p:spPr bwMode="auto">
            <a:xfrm>
              <a:off x="6553200" y="3651250"/>
              <a:ext cx="1173163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Actuator</a:t>
              </a:r>
            </a:p>
          </p:txBody>
        </p:sp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5715000" y="4413250"/>
              <a:ext cx="1524000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Auxiliary Systems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(power, cooling)</a:t>
              </a: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1676400" y="4413250"/>
              <a:ext cx="1325563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Diagnostic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tools</a:t>
              </a:r>
            </a:p>
          </p:txBody>
        </p:sp>
        <p:sp>
          <p:nvSpPr>
            <p:cNvPr id="56" name="Line 25"/>
            <p:cNvSpPr>
              <a:spLocks noChangeShapeType="1"/>
            </p:cNvSpPr>
            <p:nvPr/>
          </p:nvSpPr>
          <p:spPr bwMode="auto">
            <a:xfrm rot="10800000" flipV="1">
              <a:off x="2971800" y="4108450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 rot="10800000" flipH="1" flipV="1">
              <a:off x="5029200" y="4108450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4953000" y="4032250"/>
              <a:ext cx="2870200" cy="2286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59" name="Freeform 28"/>
            <p:cNvSpPr>
              <a:spLocks/>
            </p:cNvSpPr>
            <p:nvPr/>
          </p:nvSpPr>
          <p:spPr bwMode="auto">
            <a:xfrm flipH="1">
              <a:off x="990600" y="3956050"/>
              <a:ext cx="2565400" cy="2286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00006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60" name="Rectangle 29"/>
            <p:cNvSpPr>
              <a:spLocks noChangeArrowheads="1"/>
            </p:cNvSpPr>
            <p:nvPr/>
          </p:nvSpPr>
          <p:spPr bwMode="auto">
            <a:xfrm>
              <a:off x="3505200" y="6013450"/>
              <a:ext cx="1401763" cy="4635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</a:rPr>
                <a:t>External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</a:rPr>
                <a:t>Environment</a:t>
              </a:r>
            </a:p>
          </p:txBody>
        </p:sp>
        <p:sp>
          <p:nvSpPr>
            <p:cNvPr id="61" name="Freeform 30"/>
            <p:cNvSpPr>
              <a:spLocks/>
            </p:cNvSpPr>
            <p:nvPr/>
          </p:nvSpPr>
          <p:spPr bwMode="auto">
            <a:xfrm>
              <a:off x="4953000" y="4008438"/>
              <a:ext cx="2667000" cy="1547812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62" name="Freeform 31"/>
            <p:cNvSpPr>
              <a:spLocks/>
            </p:cNvSpPr>
            <p:nvPr/>
          </p:nvSpPr>
          <p:spPr bwMode="auto">
            <a:xfrm flipH="1">
              <a:off x="1219200" y="3956050"/>
              <a:ext cx="2057400" cy="1524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63" name="Rectangle 32"/>
            <p:cNvSpPr>
              <a:spLocks noChangeArrowheads="1"/>
            </p:cNvSpPr>
            <p:nvPr/>
          </p:nvSpPr>
          <p:spPr bwMode="auto">
            <a:xfrm>
              <a:off x="3276600" y="5251450"/>
              <a:ext cx="1828800" cy="539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Electro-mechanical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backup and safety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007809" y="1828800"/>
            <a:ext cx="3505200" cy="2309653"/>
            <a:chOff x="990600" y="1974850"/>
            <a:chExt cx="6832600" cy="4502150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2438400" y="2584450"/>
              <a:ext cx="3962400" cy="16764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66" name="Line 5"/>
            <p:cNvSpPr>
              <a:spLocks noChangeShapeType="1"/>
            </p:cNvSpPr>
            <p:nvPr/>
          </p:nvSpPr>
          <p:spPr bwMode="auto">
            <a:xfrm rot="10800000" flipV="1">
              <a:off x="4419600" y="23558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3733800" y="3498850"/>
              <a:ext cx="1317625" cy="60642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FFFFFF"/>
                  </a:solidFill>
                  <a:latin typeface="Arial Narrow" pitchFamily="34" charset="0"/>
                </a:rPr>
                <a:t>CPU</a:t>
              </a: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3824288" y="2722563"/>
              <a:ext cx="1173162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Cache</a:t>
              </a:r>
            </a:p>
          </p:txBody>
        </p:sp>
        <p:sp>
          <p:nvSpPr>
            <p:cNvPr id="69" name="Rectangle 8"/>
            <p:cNvSpPr>
              <a:spLocks noChangeArrowheads="1"/>
            </p:cNvSpPr>
            <p:nvPr/>
          </p:nvSpPr>
          <p:spPr bwMode="auto">
            <a:xfrm>
              <a:off x="3886200" y="197485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Memory</a:t>
              </a:r>
            </a:p>
          </p:txBody>
        </p:sp>
        <p:sp>
          <p:nvSpPr>
            <p:cNvPr id="70" name="Line 9"/>
            <p:cNvSpPr>
              <a:spLocks noChangeShapeType="1"/>
            </p:cNvSpPr>
            <p:nvPr/>
          </p:nvSpPr>
          <p:spPr bwMode="auto">
            <a:xfrm flipV="1">
              <a:off x="4433888" y="310356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rot="10800000" flipV="1">
              <a:off x="4876800" y="41084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72" name="Rectangle 11"/>
            <p:cNvSpPr>
              <a:spLocks noChangeArrowheads="1"/>
            </p:cNvSpPr>
            <p:nvPr/>
          </p:nvSpPr>
          <p:spPr bwMode="auto">
            <a:xfrm>
              <a:off x="4419600" y="448945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I/O</a:t>
              </a:r>
            </a:p>
          </p:txBody>
        </p:sp>
        <p:sp>
          <p:nvSpPr>
            <p:cNvPr id="73" name="Line 12"/>
            <p:cNvSpPr>
              <a:spLocks noChangeShapeType="1"/>
            </p:cNvSpPr>
            <p:nvPr/>
          </p:nvSpPr>
          <p:spPr bwMode="auto">
            <a:xfrm rot="10800000" flipV="1">
              <a:off x="4038600" y="41084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74" name="Rectangle 13"/>
            <p:cNvSpPr>
              <a:spLocks noChangeArrowheads="1"/>
            </p:cNvSpPr>
            <p:nvPr/>
          </p:nvSpPr>
          <p:spPr bwMode="auto">
            <a:xfrm>
              <a:off x="3124200" y="4489450"/>
              <a:ext cx="1173163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MMI</a:t>
              </a:r>
            </a:p>
          </p:txBody>
        </p:sp>
        <p:sp>
          <p:nvSpPr>
            <p:cNvPr id="75" name="Line 14"/>
            <p:cNvSpPr>
              <a:spLocks noChangeShapeType="1"/>
            </p:cNvSpPr>
            <p:nvPr/>
          </p:nvSpPr>
          <p:spPr bwMode="auto">
            <a:xfrm rot="5400000" flipV="1">
              <a:off x="52197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76" name="Rectangle 15"/>
            <p:cNvSpPr>
              <a:spLocks noChangeArrowheads="1"/>
            </p:cNvSpPr>
            <p:nvPr/>
          </p:nvSpPr>
          <p:spPr bwMode="auto">
            <a:xfrm>
              <a:off x="5410200" y="3575050"/>
              <a:ext cx="762000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D/A</a:t>
              </a:r>
            </a:p>
          </p:txBody>
        </p:sp>
        <p:sp>
          <p:nvSpPr>
            <p:cNvPr id="77" name="Line 16"/>
            <p:cNvSpPr>
              <a:spLocks noChangeShapeType="1"/>
            </p:cNvSpPr>
            <p:nvPr/>
          </p:nvSpPr>
          <p:spPr bwMode="auto">
            <a:xfrm rot="5400000" flipV="1">
              <a:off x="35433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78" name="Rectangle 17"/>
            <p:cNvSpPr>
              <a:spLocks noChangeArrowheads="1"/>
            </p:cNvSpPr>
            <p:nvPr/>
          </p:nvSpPr>
          <p:spPr bwMode="auto">
            <a:xfrm>
              <a:off x="2590800" y="3575050"/>
              <a:ext cx="762000" cy="3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A/D</a:t>
              </a:r>
            </a:p>
          </p:txBody>
        </p:sp>
        <p:sp>
          <p:nvSpPr>
            <p:cNvPr id="79" name="Line 18"/>
            <p:cNvSpPr>
              <a:spLocks noChangeShapeType="1"/>
            </p:cNvSpPr>
            <p:nvPr/>
          </p:nvSpPr>
          <p:spPr bwMode="auto">
            <a:xfrm rot="5400000" flipV="1">
              <a:off x="63627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80" name="Line 19"/>
            <p:cNvSpPr>
              <a:spLocks noChangeShapeType="1"/>
            </p:cNvSpPr>
            <p:nvPr/>
          </p:nvSpPr>
          <p:spPr bwMode="auto">
            <a:xfrm rot="5400000" flipV="1">
              <a:off x="2400300" y="3613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81" name="Text Box 20"/>
            <p:cNvSpPr txBox="1">
              <a:spLocks noChangeArrowheads="1"/>
            </p:cNvSpPr>
            <p:nvPr/>
          </p:nvSpPr>
          <p:spPr bwMode="auto">
            <a:xfrm>
              <a:off x="2438401" y="3055938"/>
              <a:ext cx="2053647" cy="47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</a:rPr>
                <a:t>Microcontroller</a:t>
              </a:r>
            </a:p>
          </p:txBody>
        </p:sp>
        <p:sp>
          <p:nvSpPr>
            <p:cNvPr id="82" name="Rectangle 21"/>
            <p:cNvSpPr>
              <a:spLocks noChangeArrowheads="1"/>
            </p:cNvSpPr>
            <p:nvPr/>
          </p:nvSpPr>
          <p:spPr bwMode="auto">
            <a:xfrm>
              <a:off x="1066800" y="3575050"/>
              <a:ext cx="1173163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Sensors</a:t>
              </a:r>
            </a:p>
          </p:txBody>
        </p:sp>
        <p:sp>
          <p:nvSpPr>
            <p:cNvPr id="83" name="Rectangle 22"/>
            <p:cNvSpPr>
              <a:spLocks noChangeArrowheads="1"/>
            </p:cNvSpPr>
            <p:nvPr/>
          </p:nvSpPr>
          <p:spPr bwMode="auto">
            <a:xfrm>
              <a:off x="6553200" y="3651250"/>
              <a:ext cx="1173163" cy="38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Actuator</a:t>
              </a:r>
            </a:p>
          </p:txBody>
        </p:sp>
        <p:sp>
          <p:nvSpPr>
            <p:cNvPr id="84" name="Rectangle 23"/>
            <p:cNvSpPr>
              <a:spLocks noChangeArrowheads="1"/>
            </p:cNvSpPr>
            <p:nvPr/>
          </p:nvSpPr>
          <p:spPr bwMode="auto">
            <a:xfrm>
              <a:off x="5715000" y="4413250"/>
              <a:ext cx="1524000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Auxiliary Systems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(power, cooling)</a:t>
              </a:r>
            </a:p>
          </p:txBody>
        </p:sp>
        <p:sp>
          <p:nvSpPr>
            <p:cNvPr id="85" name="Rectangle 24"/>
            <p:cNvSpPr>
              <a:spLocks noChangeArrowheads="1"/>
            </p:cNvSpPr>
            <p:nvPr/>
          </p:nvSpPr>
          <p:spPr bwMode="auto">
            <a:xfrm>
              <a:off x="1676400" y="4413250"/>
              <a:ext cx="1325563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Diagnostic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tools</a:t>
              </a:r>
            </a:p>
          </p:txBody>
        </p:sp>
        <p:sp>
          <p:nvSpPr>
            <p:cNvPr id="86" name="Line 25"/>
            <p:cNvSpPr>
              <a:spLocks noChangeShapeType="1"/>
            </p:cNvSpPr>
            <p:nvPr/>
          </p:nvSpPr>
          <p:spPr bwMode="auto">
            <a:xfrm rot="10800000" flipV="1">
              <a:off x="2971800" y="4108450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87" name="Line 26"/>
            <p:cNvSpPr>
              <a:spLocks noChangeShapeType="1"/>
            </p:cNvSpPr>
            <p:nvPr/>
          </p:nvSpPr>
          <p:spPr bwMode="auto">
            <a:xfrm rot="10800000" flipH="1" flipV="1">
              <a:off x="5029200" y="4108450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88" name="Freeform 27"/>
            <p:cNvSpPr>
              <a:spLocks/>
            </p:cNvSpPr>
            <p:nvPr/>
          </p:nvSpPr>
          <p:spPr bwMode="auto">
            <a:xfrm>
              <a:off x="4953000" y="4032250"/>
              <a:ext cx="2870200" cy="2286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89" name="Freeform 28"/>
            <p:cNvSpPr>
              <a:spLocks/>
            </p:cNvSpPr>
            <p:nvPr/>
          </p:nvSpPr>
          <p:spPr bwMode="auto">
            <a:xfrm flipH="1">
              <a:off x="990600" y="3956050"/>
              <a:ext cx="2565400" cy="2286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00006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90" name="Rectangle 29"/>
            <p:cNvSpPr>
              <a:spLocks noChangeArrowheads="1"/>
            </p:cNvSpPr>
            <p:nvPr/>
          </p:nvSpPr>
          <p:spPr bwMode="auto">
            <a:xfrm>
              <a:off x="3505200" y="6013450"/>
              <a:ext cx="1401763" cy="4635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</a:rPr>
                <a:t>External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</a:rPr>
                <a:t>Environment</a:t>
              </a:r>
            </a:p>
          </p:txBody>
        </p:sp>
        <p:sp>
          <p:nvSpPr>
            <p:cNvPr id="91" name="Freeform 30"/>
            <p:cNvSpPr>
              <a:spLocks/>
            </p:cNvSpPr>
            <p:nvPr/>
          </p:nvSpPr>
          <p:spPr bwMode="auto">
            <a:xfrm>
              <a:off x="4953000" y="4008438"/>
              <a:ext cx="2667000" cy="1547812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92" name="Freeform 31"/>
            <p:cNvSpPr>
              <a:spLocks/>
            </p:cNvSpPr>
            <p:nvPr/>
          </p:nvSpPr>
          <p:spPr bwMode="auto">
            <a:xfrm flipH="1">
              <a:off x="1219200" y="3956050"/>
              <a:ext cx="2057400" cy="1524000"/>
            </a:xfrm>
            <a:custGeom>
              <a:avLst/>
              <a:gdLst>
                <a:gd name="T0" fmla="*/ 2147483647 w 1808"/>
                <a:gd name="T1" fmla="*/ 0 h 1440"/>
                <a:gd name="T2" fmla="*/ 2147483647 w 1808"/>
                <a:gd name="T3" fmla="*/ 2147483647 h 1440"/>
                <a:gd name="T4" fmla="*/ 0 w 1808"/>
                <a:gd name="T5" fmla="*/ 2147483647 h 1440"/>
                <a:gd name="T6" fmla="*/ 0 60000 65536"/>
                <a:gd name="T7" fmla="*/ 0 60000 65536"/>
                <a:gd name="T8" fmla="*/ 0 60000 65536"/>
                <a:gd name="T9" fmla="*/ 0 w 1808"/>
                <a:gd name="T10" fmla="*/ 0 h 1440"/>
                <a:gd name="T11" fmla="*/ 1808 w 1808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8" h="1440">
                  <a:moveTo>
                    <a:pt x="1632" y="0"/>
                  </a:moveTo>
                  <a:cubicBezTo>
                    <a:pt x="1720" y="432"/>
                    <a:pt x="1808" y="864"/>
                    <a:pt x="1536" y="1104"/>
                  </a:cubicBezTo>
                  <a:cubicBezTo>
                    <a:pt x="1264" y="1344"/>
                    <a:pt x="256" y="1384"/>
                    <a:pt x="0" y="1440"/>
                  </a:cubicBez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93" name="Rectangle 32"/>
            <p:cNvSpPr>
              <a:spLocks noChangeArrowheads="1"/>
            </p:cNvSpPr>
            <p:nvPr/>
          </p:nvSpPr>
          <p:spPr bwMode="auto">
            <a:xfrm>
              <a:off x="3276600" y="5251450"/>
              <a:ext cx="1828800" cy="539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Electro-mechanical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Arial Narrow" pitchFamily="34" charset="0"/>
                </a:rPr>
                <a:t>backup and safety</a:t>
              </a:r>
            </a:p>
          </p:txBody>
        </p:sp>
      </p:grpSp>
      <p:sp>
        <p:nvSpPr>
          <p:cNvPr id="94" name="Rectangle 21"/>
          <p:cNvSpPr>
            <a:spLocks noChangeArrowheads="1"/>
          </p:cNvSpPr>
          <p:nvPr/>
        </p:nvSpPr>
        <p:spPr bwMode="auto">
          <a:xfrm>
            <a:off x="5010284" y="2219714"/>
            <a:ext cx="601846" cy="19871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Arial Narrow" pitchFamily="34" charset="0"/>
              </a:rPr>
              <a:t>Network</a:t>
            </a:r>
            <a:endParaRPr lang="en-US" sz="10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5" name="Rectangle 21"/>
          <p:cNvSpPr>
            <a:spLocks noChangeArrowheads="1"/>
          </p:cNvSpPr>
          <p:nvPr/>
        </p:nvSpPr>
        <p:spPr bwMode="auto">
          <a:xfrm>
            <a:off x="4992091" y="4811081"/>
            <a:ext cx="601846" cy="19871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Arial Narrow" pitchFamily="34" charset="0"/>
              </a:rPr>
              <a:t>Network</a:t>
            </a:r>
            <a:endParaRPr lang="en-US" sz="10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6" name="Rectangle 21"/>
          <p:cNvSpPr>
            <a:spLocks noChangeArrowheads="1"/>
          </p:cNvSpPr>
          <p:nvPr/>
        </p:nvSpPr>
        <p:spPr bwMode="auto">
          <a:xfrm>
            <a:off x="179504" y="4618461"/>
            <a:ext cx="601846" cy="19871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Arial Narrow" pitchFamily="34" charset="0"/>
              </a:rPr>
              <a:t>Network</a:t>
            </a:r>
            <a:endParaRPr lang="en-US" sz="10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cxnSp>
        <p:nvCxnSpPr>
          <p:cNvPr id="4" name="Curved Connector 3"/>
          <p:cNvCxnSpPr>
            <a:stCxn id="96" idx="0"/>
            <a:endCxn id="95" idx="0"/>
          </p:cNvCxnSpPr>
          <p:nvPr/>
        </p:nvCxnSpPr>
        <p:spPr bwMode="auto">
          <a:xfrm rot="16200000" flipH="1">
            <a:off x="2790410" y="2308478"/>
            <a:ext cx="192620" cy="4812587"/>
          </a:xfrm>
          <a:prstGeom prst="curvedConnector3">
            <a:avLst>
              <a:gd name="adj1" fmla="val -465680"/>
            </a:avLst>
          </a:prstGeom>
          <a:noFill/>
          <a:ln w="12700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100" name="Curved Connector 99"/>
          <p:cNvCxnSpPr>
            <a:stCxn id="95" idx="0"/>
            <a:endCxn id="94" idx="1"/>
          </p:cNvCxnSpPr>
          <p:nvPr/>
        </p:nvCxnSpPr>
        <p:spPr bwMode="auto">
          <a:xfrm rot="16200000" flipV="1">
            <a:off x="3905645" y="3423712"/>
            <a:ext cx="2492009" cy="282730"/>
          </a:xfrm>
          <a:prstGeom prst="curvedConnector4">
            <a:avLst>
              <a:gd name="adj1" fmla="val 31466"/>
              <a:gd name="adj2" fmla="val 187289"/>
            </a:avLst>
          </a:prstGeom>
          <a:noFill/>
          <a:ln w="12700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104" name="Curved Connector 103"/>
          <p:cNvCxnSpPr>
            <a:stCxn id="96" idx="0"/>
            <a:endCxn id="94" idx="1"/>
          </p:cNvCxnSpPr>
          <p:nvPr/>
        </p:nvCxnSpPr>
        <p:spPr bwMode="auto">
          <a:xfrm rot="5400000" flipH="1" flipV="1">
            <a:off x="1595661" y="1203839"/>
            <a:ext cx="2299389" cy="4529857"/>
          </a:xfrm>
          <a:prstGeom prst="curvedConnector2">
            <a:avLst/>
          </a:prstGeom>
          <a:noFill/>
          <a:ln w="12700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540465" y="3001544"/>
            <a:ext cx="181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itchFamily="34" charset="0"/>
              </a:rPr>
              <a:t>Distributed!</a:t>
            </a:r>
          </a:p>
        </p:txBody>
      </p:sp>
    </p:spTree>
    <p:extLst>
      <p:ext uri="{BB962C8B-B14F-4D97-AF65-F5344CB8AC3E}">
        <p14:creationId xmlns:p14="http://schemas.microsoft.com/office/powerpoint/2010/main" val="41354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221153"/>
            <a:ext cx="8482182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dirty="0">
                <a:latin typeface="+mj-lt"/>
                <a:ea typeface="+mj-ea"/>
              </a:rPr>
              <a:t>Embedded Computers </a:t>
            </a:r>
            <a:r>
              <a:rPr lang="en-US" sz="3200" b="1" i="1" dirty="0">
                <a:solidFill>
                  <a:srgbClr val="FF0000"/>
                </a:solidFill>
                <a:latin typeface="+mj-lt"/>
                <a:ea typeface="+mj-ea"/>
              </a:rPr>
              <a:t>Rule</a:t>
            </a:r>
            <a:r>
              <a:rPr lang="en-US" sz="3200" b="1" dirty="0">
                <a:solidFill>
                  <a:srgbClr val="FF0000"/>
                </a:solidFill>
                <a:latin typeface="+mj-lt"/>
                <a:ea typeface="+mj-ea"/>
              </a:rPr>
              <a:t> </a:t>
            </a:r>
            <a:r>
              <a:rPr lang="en-US" sz="3200" b="1" dirty="0">
                <a:latin typeface="+mj-lt"/>
                <a:ea typeface="+mj-ea"/>
              </a:rPr>
              <a:t>the Marketplace</a:t>
            </a:r>
            <a:r>
              <a:rPr lang="en-US" sz="3200" dirty="0">
                <a:latin typeface="+mj-lt"/>
                <a:ea typeface="+mj-ea"/>
              </a:rPr>
              <a:t> 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~80 Million PCs vs. ~3 Billion Embedded CPUs annually </a:t>
            </a:r>
          </a:p>
          <a:p>
            <a:pPr lvl="1" eaLnBrk="1" hangingPunct="1"/>
            <a:r>
              <a:rPr lang="en-US" dirty="0">
                <a:latin typeface="+mj-lt"/>
              </a:rPr>
              <a:t>Embedded market growing; PC market </a:t>
            </a:r>
            <a:r>
              <a:rPr lang="en-US" i="1" dirty="0">
                <a:latin typeface="+mj-lt"/>
              </a:rPr>
              <a:t>mostly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saturated</a:t>
            </a:r>
          </a:p>
          <a:p>
            <a:pPr lvl="1" eaLnBrk="1" hangingPunct="1"/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Domain Experts Needed…</a:t>
            </a:r>
          </a:p>
          <a:p>
            <a:pPr lvl="1"/>
            <a:r>
              <a:rPr lang="en-US" b="1" dirty="0" smtClean="0">
                <a:latin typeface="+mj-lt"/>
              </a:rPr>
              <a:t>General Computing</a:t>
            </a:r>
          </a:p>
          <a:p>
            <a:pPr lvl="2"/>
            <a:r>
              <a:rPr lang="en-US" dirty="0" smtClean="0">
                <a:latin typeface="+mj-lt"/>
              </a:rPr>
              <a:t>Set-top boxes, video game consoles, ATM, …</a:t>
            </a:r>
          </a:p>
          <a:p>
            <a:pPr lvl="1"/>
            <a:r>
              <a:rPr lang="en-US" b="1" dirty="0" smtClean="0">
                <a:latin typeface="+mj-lt"/>
              </a:rPr>
              <a:t>Control Systems</a:t>
            </a:r>
          </a:p>
          <a:p>
            <a:pPr lvl="2"/>
            <a:r>
              <a:rPr lang="en-US" dirty="0" smtClean="0">
                <a:latin typeface="+mj-lt"/>
              </a:rPr>
              <a:t>Airplane, Heating and Cooling System</a:t>
            </a:r>
          </a:p>
          <a:p>
            <a:pPr lvl="1"/>
            <a:r>
              <a:rPr lang="en-US" b="1" dirty="0" smtClean="0">
                <a:latin typeface="+mj-lt"/>
              </a:rPr>
              <a:t>Signal Processing</a:t>
            </a:r>
          </a:p>
          <a:p>
            <a:pPr lvl="2"/>
            <a:r>
              <a:rPr lang="en-US" dirty="0" smtClean="0">
                <a:latin typeface="+mj-lt"/>
              </a:rPr>
              <a:t>Radar, Sonar, Video Compression, Human-Brain interface</a:t>
            </a:r>
          </a:p>
          <a:p>
            <a:pPr lvl="1"/>
            <a:r>
              <a:rPr lang="en-US" b="1" dirty="0" smtClean="0">
                <a:latin typeface="+mj-lt"/>
              </a:rPr>
              <a:t>Communication</a:t>
            </a:r>
          </a:p>
          <a:p>
            <a:pPr lvl="2"/>
            <a:r>
              <a:rPr lang="en-US" dirty="0" smtClean="0">
                <a:latin typeface="+mj-lt"/>
              </a:rPr>
              <a:t>Internet, Wireless Communication, VoIP…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23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57200" y="289742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800" dirty="0" smtClean="0">
                <a:latin typeface="Arial" charset="0"/>
              </a:rPr>
              <a:t>Embedded Systems Careers</a:t>
            </a:r>
            <a:endParaRPr lang="en-US" sz="28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95" y="1483905"/>
            <a:ext cx="1600200" cy="679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3" y="2418150"/>
            <a:ext cx="3690693" cy="88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1" y="1437145"/>
            <a:ext cx="1447800" cy="1250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922" y="2969914"/>
            <a:ext cx="114300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87" y="4630503"/>
            <a:ext cx="3147487" cy="688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87" y="3077216"/>
            <a:ext cx="2032000" cy="977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429" y="4424545"/>
            <a:ext cx="1737493" cy="820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490" y="4091465"/>
            <a:ext cx="1504424" cy="112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490" y="3098439"/>
            <a:ext cx="1473200" cy="7482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5171831"/>
            <a:ext cx="1079500" cy="7092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5865" y="5265408"/>
            <a:ext cx="823963" cy="962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37" y="5534191"/>
            <a:ext cx="2092241" cy="6938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7176" y="3132117"/>
            <a:ext cx="1892300" cy="6337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2672" y="1941731"/>
            <a:ext cx="1768928" cy="990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8737" y="5562352"/>
            <a:ext cx="2273326" cy="6337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000" y="822527"/>
            <a:ext cx="2032000" cy="101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3407" y="1641692"/>
            <a:ext cx="1447800" cy="8107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778" y="3808513"/>
            <a:ext cx="1498600" cy="6748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5900" y="4064474"/>
            <a:ext cx="1600200" cy="343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2287" y="1055132"/>
            <a:ext cx="1735027" cy="14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Misconceptions (1)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Embedded systems = low end microcontrollers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99" y="1773640"/>
            <a:ext cx="7654145" cy="41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Misconceptions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Embedded system programing = programming in assembly to optimize the code for space, time etc.</a:t>
            </a:r>
          </a:p>
          <a:p>
            <a:endParaRPr lang="en-US" dirty="0"/>
          </a:p>
          <a:p>
            <a:r>
              <a:rPr lang="en-US" dirty="0" smtClean="0"/>
              <a:t>Compilers are typically better then humans at generating the best code</a:t>
            </a:r>
          </a:p>
          <a:p>
            <a:endParaRPr lang="en-US" dirty="0"/>
          </a:p>
          <a:p>
            <a:r>
              <a:rPr lang="en-US" dirty="0" smtClean="0"/>
              <a:t>Code portability issues -&gt; some device-driver dependent code written in assembly, but most app code is written in higher-level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7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Misconceptions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Embedded systems = old topic</a:t>
            </a:r>
          </a:p>
          <a:p>
            <a:endParaRPr lang="en-US" dirty="0"/>
          </a:p>
          <a:p>
            <a:r>
              <a:rPr lang="en-US" dirty="0" smtClean="0"/>
              <a:t>Always new and exciting developments that track technology</a:t>
            </a:r>
          </a:p>
          <a:p>
            <a:pPr lvl="1"/>
            <a:r>
              <a:rPr lang="en-US" dirty="0" smtClean="0"/>
              <a:t>New sensors / actuators</a:t>
            </a:r>
          </a:p>
          <a:p>
            <a:pPr lvl="1"/>
            <a:r>
              <a:rPr lang="en-US" dirty="0" smtClean="0"/>
              <a:t>More powerful chips</a:t>
            </a:r>
          </a:p>
          <a:p>
            <a:pPr lvl="1"/>
            <a:r>
              <a:rPr lang="en-US" dirty="0" smtClean="0"/>
              <a:t>New communication mechanisms</a:t>
            </a:r>
          </a:p>
          <a:p>
            <a:endParaRPr lang="en-US" dirty="0"/>
          </a:p>
          <a:p>
            <a:r>
              <a:rPr lang="en-US" dirty="0" smtClean="0"/>
              <a:t>Embedded systems + Internet = Internet of Things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Massively hot topic right now!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system hidden (embedded) in other systems</a:t>
            </a:r>
          </a:p>
          <a:p>
            <a:pPr lvl="1"/>
            <a:r>
              <a:rPr lang="en-US" dirty="0" smtClean="0"/>
              <a:t>Often interacts with the physical environment</a:t>
            </a:r>
          </a:p>
          <a:p>
            <a:endParaRPr lang="en-US" dirty="0"/>
          </a:p>
          <a:p>
            <a:r>
              <a:rPr lang="en-US" dirty="0" smtClean="0"/>
              <a:t>Purpose built</a:t>
            </a:r>
          </a:p>
          <a:p>
            <a:endParaRPr lang="en-US" dirty="0"/>
          </a:p>
          <a:p>
            <a:r>
              <a:rPr lang="en-US" dirty="0" smtClean="0"/>
              <a:t>End users see “smart” device rather then computer</a:t>
            </a:r>
          </a:p>
          <a:p>
            <a:endParaRPr lang="en-US" dirty="0"/>
          </a:p>
          <a:p>
            <a:r>
              <a:rPr lang="en-US" dirty="0" smtClean="0"/>
              <a:t>Special-purpose vs. general-purpose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>
                <a:latin typeface="Trebuchet MS" charset="0"/>
                <a:ea typeface="ＭＳ Ｐゴシック" charset="0"/>
                <a:cs typeface="ＭＳ Ｐゴシック" charset="0"/>
              </a:rPr>
              <a:t>Embedded, Everywhere</a:t>
            </a: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9108364-E88C-BA49-9AD0-D507BB030095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4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pic>
        <p:nvPicPr>
          <p:cNvPr id="1419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24765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926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804863"/>
            <a:ext cx="257175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9269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143125"/>
            <a:ext cx="17526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9270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3505200"/>
            <a:ext cx="1793875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9271" name="Picture 7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8588" y="2581275"/>
            <a:ext cx="1903412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9272" name="Picture 8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1292225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9273" name="Picture 9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2514600"/>
            <a:ext cx="1663700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9279" name="Picture 15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425" y="4038600"/>
            <a:ext cx="19192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5375" y="5251450"/>
            <a:ext cx="153352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8500" y="1628775"/>
            <a:ext cx="14859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9281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5375" y="685800"/>
            <a:ext cx="1604963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 rot="5400000" flipH="1" flipV="1">
            <a:off x="1599407" y="3656806"/>
            <a:ext cx="5943600" cy="158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2133600"/>
            <a:ext cx="16764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3925" y="3079750"/>
            <a:ext cx="135255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99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457200" y="356195"/>
            <a:ext cx="8229600" cy="534327"/>
          </a:xfrm>
        </p:spPr>
        <p:txBody>
          <a:bodyPr/>
          <a:lstStyle/>
          <a:p>
            <a:r>
              <a:rPr lang="en-US" sz="2200" dirty="0">
                <a:latin typeface="Trebuchet MS" charset="0"/>
                <a:ea typeface="ＭＳ Ｐゴシック" charset="0"/>
                <a:cs typeface="ＭＳ Ｐゴシック" charset="0"/>
              </a:rPr>
              <a:t>Embedded, Everywhere </a:t>
            </a:r>
            <a:r>
              <a:rPr lang="en-US" sz="2200" dirty="0" smtClean="0">
                <a:latin typeface="Trebuchet MS" charset="0"/>
                <a:ea typeface="ＭＳ Ｐゴシック" charset="0"/>
                <a:cs typeface="ＭＳ Ｐゴシック" charset="0"/>
              </a:rPr>
              <a:t>– Internet of Things</a:t>
            </a:r>
            <a:endParaRPr lang="en-US" sz="2200" dirty="0"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24D2716-4905-9D4B-B597-885990B9F0CB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5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2" y="995625"/>
            <a:ext cx="1808900" cy="120653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351" y="5519891"/>
            <a:ext cx="371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People Connecting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Through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Machines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811" y="4176249"/>
            <a:ext cx="1187710" cy="8703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2" y="4072095"/>
            <a:ext cx="1102335" cy="947462"/>
          </a:xfrm>
          <a:prstGeom prst="rect">
            <a:avLst/>
          </a:prstGeom>
        </p:spPr>
      </p:pic>
      <p:sp>
        <p:nvSpPr>
          <p:cNvPr id="41" name="Cloud 40"/>
          <p:cNvSpPr/>
          <p:nvPr/>
        </p:nvSpPr>
        <p:spPr bwMode="auto">
          <a:xfrm>
            <a:off x="1248437" y="2668353"/>
            <a:ext cx="1778080" cy="1024715"/>
          </a:xfrm>
          <a:prstGeom prst="cloud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1474448" y="2249622"/>
            <a:ext cx="226011" cy="373465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ysClr val="windowText" lastClr="0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2724761" y="3698160"/>
            <a:ext cx="226011" cy="373465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ysClr val="windowText" lastClr="00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flipH="1">
            <a:off x="1172692" y="3659742"/>
            <a:ext cx="390545" cy="516507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ysClr val="windowText" lastClr="000000"/>
            </a:solidFill>
            <a:prstDash val="solid"/>
            <a:round/>
            <a:headEnd type="triangle"/>
            <a:tailEnd type="triangle"/>
          </a:ln>
          <a:effectLst/>
        </p:spPr>
      </p:cxnSp>
      <p:grpSp>
        <p:nvGrpSpPr>
          <p:cNvPr id="45" name="Group 44"/>
          <p:cNvGrpSpPr/>
          <p:nvPr/>
        </p:nvGrpSpPr>
        <p:grpSpPr>
          <a:xfrm>
            <a:off x="4616665" y="836893"/>
            <a:ext cx="4362034" cy="5339513"/>
            <a:chOff x="4616665" y="1337886"/>
            <a:chExt cx="4362034" cy="5339513"/>
          </a:xfrm>
        </p:grpSpPr>
        <p:grpSp>
          <p:nvGrpSpPr>
            <p:cNvPr id="46" name="Group 45"/>
            <p:cNvGrpSpPr/>
            <p:nvPr/>
          </p:nvGrpSpPr>
          <p:grpSpPr>
            <a:xfrm>
              <a:off x="4616665" y="1337886"/>
              <a:ext cx="4362034" cy="5339513"/>
              <a:chOff x="4616665" y="1337886"/>
              <a:chExt cx="4362034" cy="5339513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4616665" y="1337886"/>
                <a:ext cx="4362034" cy="4648200"/>
                <a:chOff x="4616665" y="1676400"/>
                <a:chExt cx="4362034" cy="4648200"/>
              </a:xfrm>
            </p:grpSpPr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772400" y="1676400"/>
                  <a:ext cx="1066800" cy="1183950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9186" y="5410200"/>
                  <a:ext cx="1627414" cy="914400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848600" y="4724400"/>
                  <a:ext cx="1062865" cy="1143000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6665" y="2069169"/>
                  <a:ext cx="2137064" cy="738462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1202" y="3124200"/>
                  <a:ext cx="1437497" cy="1437497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018298" y="4054769"/>
                  <a:ext cx="1429279" cy="1143000"/>
                </a:xfrm>
                <a:prstGeom prst="rect">
                  <a:avLst/>
                </a:prstGeom>
              </p:spPr>
            </p:pic>
          </p:grpSp>
          <p:sp>
            <p:nvSpPr>
              <p:cNvPr id="57" name="TextBox 56"/>
              <p:cNvSpPr txBox="1"/>
              <p:nvPr/>
            </p:nvSpPr>
            <p:spPr>
              <a:xfrm>
                <a:off x="4676601" y="6031068"/>
                <a:ext cx="4234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Machines Connecting to Machines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and the Physical Environment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" name="Cloud 46"/>
            <p:cNvSpPr/>
            <p:nvPr/>
          </p:nvSpPr>
          <p:spPr bwMode="auto">
            <a:xfrm>
              <a:off x="4676601" y="3375703"/>
              <a:ext cx="1189686" cy="685621"/>
            </a:xfrm>
            <a:prstGeom prst="cloud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 pitchFamily="18" charset="0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>
              <a:off x="5459186" y="4160735"/>
              <a:ext cx="226011" cy="746677"/>
            </a:xfrm>
            <a:prstGeom prst="straightConnector1">
              <a:avLst/>
            </a:prstGeom>
            <a:solidFill>
              <a:srgbClr val="4F81BD"/>
            </a:solidFill>
            <a:ln w="38100" cap="flat" cmpd="sng" algn="ctr">
              <a:solidFill>
                <a:sysClr val="windowText" lastClr="000000"/>
              </a:solidFill>
              <a:prstDash val="sysDash"/>
              <a:round/>
              <a:headEnd type="triangle"/>
              <a:tailEnd type="triangle"/>
            </a:ln>
            <a:effectLst/>
          </p:spPr>
        </p:cxnSp>
        <p:cxnSp>
          <p:nvCxnSpPr>
            <p:cNvPr id="49" name="Straight Arrow Connector 48"/>
            <p:cNvCxnSpPr>
              <a:endCxn id="60" idx="1"/>
            </p:cNvCxnSpPr>
            <p:nvPr/>
          </p:nvCxnSpPr>
          <p:spPr bwMode="auto">
            <a:xfrm flipV="1">
              <a:off x="7091841" y="4957386"/>
              <a:ext cx="756759" cy="282023"/>
            </a:xfrm>
            <a:prstGeom prst="straightConnector1">
              <a:avLst/>
            </a:prstGeom>
            <a:solidFill>
              <a:srgbClr val="4F81BD"/>
            </a:solidFill>
            <a:ln w="38100" cap="flat" cmpd="sng" algn="ctr">
              <a:solidFill>
                <a:sysClr val="windowText" lastClr="000000"/>
              </a:solidFill>
              <a:prstDash val="sysDash"/>
              <a:round/>
              <a:headEnd type="triangle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>
              <a:off x="5334000" y="2624856"/>
              <a:ext cx="330453" cy="592942"/>
            </a:xfrm>
            <a:prstGeom prst="straightConnector1">
              <a:avLst/>
            </a:prstGeom>
            <a:solidFill>
              <a:srgbClr val="4F81BD"/>
            </a:solidFill>
            <a:ln w="38100" cap="flat" cmpd="sng" algn="ctr">
              <a:solidFill>
                <a:sysClr val="windowText" lastClr="000000"/>
              </a:solidFill>
              <a:prstDash val="sysDash"/>
              <a:round/>
              <a:headEnd type="triangle"/>
              <a:tailEnd type="triangle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H="1">
              <a:off x="6797108" y="2089560"/>
              <a:ext cx="810866" cy="0"/>
            </a:xfrm>
            <a:prstGeom prst="straightConnector1">
              <a:avLst/>
            </a:prstGeom>
            <a:solidFill>
              <a:srgbClr val="4F81BD"/>
            </a:solidFill>
            <a:ln w="38100" cap="flat" cmpd="sng" algn="ctr">
              <a:solidFill>
                <a:sysClr val="windowText" lastClr="000000"/>
              </a:solidFill>
              <a:prstDash val="sysDash"/>
              <a:round/>
              <a:headEnd type="triangle"/>
              <a:tailEnd type="triangle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7086600" y="2469117"/>
              <a:ext cx="639986" cy="1125347"/>
            </a:xfrm>
            <a:prstGeom prst="straightConnector1">
              <a:avLst/>
            </a:prstGeom>
            <a:solidFill>
              <a:srgbClr val="4F81BD"/>
            </a:solidFill>
            <a:ln w="38100" cap="flat" cmpd="sng" algn="ctr">
              <a:solidFill>
                <a:sysClr val="windowText" lastClr="000000"/>
              </a:solidFill>
              <a:prstDash val="sysDash"/>
              <a:round/>
              <a:headEnd type="triangle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8696009" y="2575647"/>
              <a:ext cx="0" cy="602243"/>
            </a:xfrm>
            <a:prstGeom prst="straightConnector1">
              <a:avLst/>
            </a:prstGeom>
            <a:solidFill>
              <a:srgbClr val="4F81BD"/>
            </a:solidFill>
            <a:ln w="38100" cap="flat" cmpd="sng" algn="ctr">
              <a:solidFill>
                <a:sysClr val="windowText" lastClr="000000"/>
              </a:solidFill>
              <a:prstDash val="sysDash"/>
              <a:round/>
              <a:headEnd type="triangle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60" idx="0"/>
            </p:cNvCxnSpPr>
            <p:nvPr/>
          </p:nvCxnSpPr>
          <p:spPr bwMode="auto">
            <a:xfrm flipV="1">
              <a:off x="8380033" y="3905904"/>
              <a:ext cx="201050" cy="479982"/>
            </a:xfrm>
            <a:prstGeom prst="straightConnector1">
              <a:avLst/>
            </a:prstGeom>
            <a:solidFill>
              <a:srgbClr val="4F81BD"/>
            </a:solidFill>
            <a:ln w="38100" cap="flat" cmpd="sng" algn="ctr">
              <a:solidFill>
                <a:sysClr val="windowText" lastClr="000000"/>
              </a:solidFill>
              <a:prstDash val="sysDash"/>
              <a:round/>
              <a:headEnd type="triangle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866287" y="3798939"/>
              <a:ext cx="578963" cy="262385"/>
            </a:xfrm>
            <a:prstGeom prst="straightConnector1">
              <a:avLst/>
            </a:prstGeom>
            <a:solidFill>
              <a:srgbClr val="4F81BD"/>
            </a:solidFill>
            <a:ln w="38100" cap="flat" cmpd="sng" algn="ctr">
              <a:solidFill>
                <a:sysClr val="windowText" lastClr="000000"/>
              </a:solidFill>
              <a:prstDash val="sysDash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432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in Your Daily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micro-controllers are around you?</a:t>
            </a:r>
          </a:p>
          <a:p>
            <a:pPr lvl="1"/>
            <a:r>
              <a:rPr lang="en-US" dirty="0" smtClean="0"/>
              <a:t>Bathroom scale with digital read out</a:t>
            </a:r>
          </a:p>
          <a:p>
            <a:pPr lvl="1"/>
            <a:r>
              <a:rPr lang="en-US" dirty="0" smtClean="0"/>
              <a:t>Iron that turns itself off automatically</a:t>
            </a:r>
          </a:p>
          <a:p>
            <a:pPr lvl="1"/>
            <a:r>
              <a:rPr lang="en-US" dirty="0" smtClean="0"/>
              <a:t>Electronic toothbrush (with ~3000 lines of code)</a:t>
            </a:r>
          </a:p>
          <a:p>
            <a:pPr lvl="1"/>
            <a:r>
              <a:rPr lang="en-US" dirty="0" smtClean="0"/>
              <a:t>Cooking range</a:t>
            </a:r>
          </a:p>
          <a:p>
            <a:pPr lvl="1"/>
            <a:r>
              <a:rPr lang="en-US" dirty="0" smtClean="0"/>
              <a:t>Laundry machine and dryer</a:t>
            </a:r>
          </a:p>
          <a:p>
            <a:pPr lvl="1"/>
            <a:r>
              <a:rPr lang="en-US" dirty="0" smtClean="0"/>
              <a:t>Toaster</a:t>
            </a:r>
          </a:p>
          <a:p>
            <a:pPr lvl="1"/>
            <a:r>
              <a:rPr lang="en-US" dirty="0" smtClean="0"/>
              <a:t>Microwave</a:t>
            </a:r>
          </a:p>
          <a:p>
            <a:pPr lvl="1"/>
            <a:r>
              <a:rPr lang="en-US" dirty="0" smtClean="0"/>
              <a:t>Home-security</a:t>
            </a:r>
          </a:p>
          <a:p>
            <a:pPr lvl="1"/>
            <a:r>
              <a:rPr lang="en-US" dirty="0" smtClean="0"/>
              <a:t>TV, cable-box, AV system</a:t>
            </a:r>
          </a:p>
          <a:p>
            <a:pPr lvl="1"/>
            <a:r>
              <a:rPr lang="en-US" dirty="0" smtClean="0"/>
              <a:t>Game console</a:t>
            </a:r>
          </a:p>
          <a:p>
            <a:pPr lvl="1"/>
            <a:r>
              <a:rPr lang="en-US" dirty="0" smtClean="0"/>
              <a:t>Thermostat</a:t>
            </a:r>
          </a:p>
          <a:p>
            <a:pPr lvl="1"/>
            <a:r>
              <a:rPr lang="en-US" dirty="0" smtClean="0"/>
              <a:t>Cars, Toys, Medical Devices…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3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42" y="3054735"/>
            <a:ext cx="8229600" cy="534327"/>
          </a:xfrm>
        </p:spPr>
        <p:txBody>
          <a:bodyPr/>
          <a:lstStyle/>
          <a:p>
            <a:pPr algn="ctr"/>
            <a:r>
              <a:rPr lang="en-US" dirty="0" smtClean="0"/>
              <a:t>What is driving the </a:t>
            </a:r>
            <a:br>
              <a:rPr lang="en-US" dirty="0" smtClean="0"/>
            </a:br>
            <a:r>
              <a:rPr lang="en-US" dirty="0" smtClean="0"/>
              <a:t>embedded explosion?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B8EE175-4FB0-9947-8D34-C0D1EB758F04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8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rebuchet MS" charset="0"/>
                <a:ea typeface="ＭＳ Ｐゴシック" charset="0"/>
                <a:cs typeface="ＭＳ Ｐゴシック" charset="0"/>
              </a:rPr>
              <a:t>Moore</a:t>
            </a:r>
            <a:r>
              <a:rPr lang="ja-JP" altLang="en-US" sz="2400" dirty="0">
                <a:latin typeface="Trebuchet MS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s Law (a statement about economics):</a:t>
            </a:r>
            <a:b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</a:br>
            <a:r>
              <a:rPr lang="en-US" altLang="ja-JP" sz="2400" dirty="0">
                <a:latin typeface="Trebuchet MS" charset="0"/>
                <a:ea typeface="ＭＳ Ｐゴシック" charset="0"/>
                <a:cs typeface="ＭＳ Ｐゴシック" charset="0"/>
              </a:rPr>
              <a:t>IC transistor count doubles every 18-24 </a:t>
            </a:r>
            <a:r>
              <a:rPr lang="en-US" altLang="ja-JP" sz="2400" dirty="0" err="1">
                <a:latin typeface="Trebuchet MS" charset="0"/>
                <a:ea typeface="ＭＳ Ｐゴシック" charset="0"/>
                <a:cs typeface="ＭＳ Ｐゴシック" charset="0"/>
              </a:rPr>
              <a:t>mo</a:t>
            </a:r>
            <a:endParaRPr lang="en-US" sz="2400" dirty="0"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560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050" y="1020763"/>
            <a:ext cx="6119813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12"/>
          <p:cNvSpPr txBox="1">
            <a:spLocks noChangeArrowheads="1"/>
          </p:cNvSpPr>
          <p:nvPr/>
        </p:nvSpPr>
        <p:spPr bwMode="auto">
          <a:xfrm>
            <a:off x="7037388" y="64023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1800">
                <a:solidFill>
                  <a:srgbClr val="000066"/>
                </a:solidFill>
                <a:latin typeface="Arial" charset="0"/>
              </a:rPr>
              <a:t>Photo Credit: Intel</a:t>
            </a:r>
          </a:p>
        </p:txBody>
      </p:sp>
      <p:pic>
        <p:nvPicPr>
          <p:cNvPr id="25605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3048000"/>
            <a:ext cx="314007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5921" y="1215446"/>
            <a:ext cx="16383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4013" y="4191000"/>
            <a:ext cx="2947987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4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6AFBDF6-2E92-8047-BE6A-14A789E2E1C2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9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rebuchet MS" charset="0"/>
                <a:ea typeface="ＭＳ Ｐゴシック" charset="0"/>
                <a:cs typeface="ＭＳ Ｐゴシック" charset="0"/>
              </a:rPr>
              <a:t>Flash memory scaling:</a:t>
            </a:r>
            <a:br>
              <a:rPr lang="en-US" sz="2400" dirty="0">
                <a:latin typeface="Trebuchet MS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Trebuchet MS" charset="0"/>
                <a:ea typeface="ＭＳ Ｐゴシック" charset="0"/>
                <a:cs typeface="ＭＳ Ｐゴシック" charset="0"/>
              </a:rPr>
              <a:t>Rise of density &amp; volumes; Fall (and rise) of prices</a:t>
            </a:r>
          </a:p>
        </p:txBody>
      </p:sp>
      <p:pic>
        <p:nvPicPr>
          <p:cNvPr id="138138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1246188"/>
            <a:ext cx="38354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138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13" y="3884613"/>
            <a:ext cx="3889375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138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450" y="3806825"/>
            <a:ext cx="4762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1388" name="Picture 1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013" y="1200150"/>
            <a:ext cx="3602037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5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34101</TotalTime>
  <Words>917</Words>
  <Application>Microsoft Macintosh PowerPoint</Application>
  <PresentationFormat>On-screen Show (4:3)</PresentationFormat>
  <Paragraphs>266</Paragraphs>
  <Slides>29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Arial Narrow</vt:lpstr>
      <vt:lpstr>Calibri</vt:lpstr>
      <vt:lpstr>ＭＳ Ｐゴシック</vt:lpstr>
      <vt:lpstr>Times</vt:lpstr>
      <vt:lpstr>Times New Roman</vt:lpstr>
      <vt:lpstr>Trebuchet MS</vt:lpstr>
      <vt:lpstr>Wingdings</vt:lpstr>
      <vt:lpstr>Wingdings 2</vt:lpstr>
      <vt:lpstr>Office Theme</vt:lpstr>
      <vt:lpstr>template2007</vt:lpstr>
      <vt:lpstr>Image</vt:lpstr>
      <vt:lpstr>18-349: Introduction to Embedded Real-Time Systems Lecture 1: Overview</vt:lpstr>
      <vt:lpstr>What is an embedded system?</vt:lpstr>
      <vt:lpstr>An introduction</vt:lpstr>
      <vt:lpstr>Embedded, Everywhere</vt:lpstr>
      <vt:lpstr>Embedded, Everywhere – Internet of Things</vt:lpstr>
      <vt:lpstr>Embedded in Your Daily Life</vt:lpstr>
      <vt:lpstr>What is driving the  embedded explosion?</vt:lpstr>
      <vt:lpstr>Moore’s Law (a statement about economics): IC transistor count doubles every 18-24 mo</vt:lpstr>
      <vt:lpstr>Flash memory scaling: Rise of density &amp; volumes; Fall (and rise) of prices</vt:lpstr>
      <vt:lpstr>Hendy’s “Law”: Pixels per dollar doubles annually</vt:lpstr>
      <vt:lpstr>Dennard Scaling made transistors fast and low-power: So everything got better!</vt:lpstr>
      <vt:lpstr>PowerPoint Presentation</vt:lpstr>
      <vt:lpstr>PowerPoint Presentation</vt:lpstr>
      <vt:lpstr>Not so fast!  Bell’s Law of Computer Classes: A new computing class roughly every decade</vt:lpstr>
      <vt:lpstr>Technology Trends</vt:lpstr>
      <vt:lpstr>Why is embedded different?</vt:lpstr>
      <vt:lpstr>Typical Embedded System Challenges (1-2)</vt:lpstr>
      <vt:lpstr>Typical Embedded System Challenges  (2-2)</vt:lpstr>
      <vt:lpstr>CPU: An All­ Too ­Common View of Computing</vt:lpstr>
      <vt:lpstr>An Advanced Computer Engineer's View </vt:lpstr>
      <vt:lpstr>An Enlightened Computer Engineer's View </vt:lpstr>
      <vt:lpstr>An Embedded Computer Designer's View </vt:lpstr>
      <vt:lpstr>An Embedded Application Designer's View</vt:lpstr>
      <vt:lpstr>Modern Embedded Systems View</vt:lpstr>
      <vt:lpstr>Embedded Computers Rule the Marketplace </vt:lpstr>
      <vt:lpstr>PowerPoint Presentation</vt:lpstr>
      <vt:lpstr>Misconceptions (1)</vt:lpstr>
      <vt:lpstr>Misconceptions (2)</vt:lpstr>
      <vt:lpstr>Misconceptions (3)</vt:lpstr>
    </vt:vector>
  </TitlesOfParts>
  <Company>Carnegie Mellon University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 Gooch</dc:creator>
  <cp:lastModifiedBy>Bader Alahmad</cp:lastModifiedBy>
  <cp:revision>596</cp:revision>
  <cp:lastPrinted>2015-08-31T16:33:50Z</cp:lastPrinted>
  <dcterms:created xsi:type="dcterms:W3CDTF">2010-12-17T20:07:52Z</dcterms:created>
  <dcterms:modified xsi:type="dcterms:W3CDTF">2017-12-15T15:31:09Z</dcterms:modified>
</cp:coreProperties>
</file>